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87" r:id="rId2"/>
    <p:sldId id="263" r:id="rId3"/>
    <p:sldId id="272" r:id="rId4"/>
    <p:sldId id="284" r:id="rId5"/>
    <p:sldId id="281" r:id="rId6"/>
    <p:sldId id="261" r:id="rId7"/>
    <p:sldId id="282" r:id="rId8"/>
    <p:sldId id="270" r:id="rId9"/>
    <p:sldId id="258" r:id="rId10"/>
    <p:sldId id="293" r:id="rId11"/>
    <p:sldId id="294" r:id="rId12"/>
    <p:sldId id="297" r:id="rId13"/>
    <p:sldId id="280" r:id="rId14"/>
    <p:sldId id="291" r:id="rId15"/>
    <p:sldId id="290" r:id="rId16"/>
    <p:sldId id="285" r:id="rId17"/>
    <p:sldId id="288" r:id="rId18"/>
    <p:sldId id="289" r:id="rId19"/>
    <p:sldId id="260" r:id="rId20"/>
    <p:sldId id="275" r:id="rId21"/>
    <p:sldId id="296"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D3A0"/>
    <a:srgbClr val="00D5B4"/>
    <a:srgbClr val="F1FF93"/>
    <a:srgbClr val="D497A7"/>
    <a:srgbClr val="F8768A"/>
    <a:srgbClr val="D0CDEF"/>
    <a:srgbClr val="B9B4C5"/>
    <a:srgbClr val="FFA022"/>
    <a:srgbClr val="50E9E1"/>
    <a:srgbClr val="FFB9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66"/>
    <p:restoredTop sz="91565"/>
  </p:normalViewPr>
  <p:slideViewPr>
    <p:cSldViewPr snapToGrid="0">
      <p:cViewPr varScale="1">
        <p:scale>
          <a:sx n="88" d="100"/>
          <a:sy n="88" d="100"/>
        </p:scale>
        <p:origin x="192" y="8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DE73F5-FF6A-5A46-AC68-AF99F966EC30}" type="datetimeFigureOut">
              <a:rPr lang="en-US" smtClean="0"/>
              <a:t>11/6/25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CFEE21-12F0-6644-AE61-C28D8083B5CC}" type="slidenum">
              <a:rPr lang="en-US" smtClean="0"/>
              <a:t>‹#›</a:t>
            </a:fld>
            <a:endParaRPr lang="en-US"/>
          </a:p>
        </p:txBody>
      </p:sp>
    </p:spTree>
    <p:extLst>
      <p:ext uri="{BB962C8B-B14F-4D97-AF65-F5344CB8AC3E}">
        <p14:creationId xmlns:p14="http://schemas.microsoft.com/office/powerpoint/2010/main" val="176397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7D29B-36FC-C409-1BE5-846FDF8C21E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497C2B7-E7CF-9003-7376-83D5E93CEC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9AAD46D-69A9-0A85-2BB3-BFCB5EA97762}"/>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5" name="Footer Placeholder 4">
            <a:extLst>
              <a:ext uri="{FF2B5EF4-FFF2-40B4-BE49-F238E27FC236}">
                <a16:creationId xmlns:a16="http://schemas.microsoft.com/office/drawing/2014/main" id="{2BD60612-6976-21B2-5B25-85B312198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31784C-52EB-0DC4-68CE-87C51D9659A6}"/>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1810320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48307-2D2B-BDF3-F80D-C985320438B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F0DDFC-B6CA-4700-06C1-D82EEA51445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C59277-112F-1FB4-6C23-E0FB26B1A5E8}"/>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5" name="Footer Placeholder 4">
            <a:extLst>
              <a:ext uri="{FF2B5EF4-FFF2-40B4-BE49-F238E27FC236}">
                <a16:creationId xmlns:a16="http://schemas.microsoft.com/office/drawing/2014/main" id="{4C7A6E3D-C860-3414-AE48-7FD916C8AF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D3CE1-7172-DA20-E5B9-911F4A962E1C}"/>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1624109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2B876-D8BF-1E00-249F-1F10B8B6AC5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45FB610-3E0E-935E-4647-CF683FC323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7C04398-3AF9-14D6-9AEF-DEAD2B16DDB0}"/>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5" name="Footer Placeholder 4">
            <a:extLst>
              <a:ext uri="{FF2B5EF4-FFF2-40B4-BE49-F238E27FC236}">
                <a16:creationId xmlns:a16="http://schemas.microsoft.com/office/drawing/2014/main" id="{C552B6BC-74E9-7CD6-C332-026898BAFB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B91103-49EC-6E39-E26A-6D9658E6D60E}"/>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1101577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3A0CA-D27B-1A75-18FE-2EF4F382A0C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328C050-9E63-8EE9-7D18-32D5D7E19CF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6632A77-0CD3-C44A-358A-977FD5E01F1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D513FB36-1A81-2378-029F-26910374E0C9}"/>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6" name="Footer Placeholder 5">
            <a:extLst>
              <a:ext uri="{FF2B5EF4-FFF2-40B4-BE49-F238E27FC236}">
                <a16:creationId xmlns:a16="http://schemas.microsoft.com/office/drawing/2014/main" id="{4D9C57D7-A62D-841D-FD38-AB04F8F17F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09DCFE-FAD1-37EA-6567-3FFE0F963AC0}"/>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2799895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BE49-A798-6B01-5B27-40DDEC3E3F3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6CE22FE-925D-83BD-16BB-B6C5EF2B7E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12BC5-BDA4-F8B3-7414-13BB5C9C69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29C40CB-20D3-A681-76D4-D1C95A141B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FA2879D-48DA-3958-5B2F-F57184454DA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A742FE8-A112-20ED-AB04-83C56F313330}"/>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8" name="Footer Placeholder 7">
            <a:extLst>
              <a:ext uri="{FF2B5EF4-FFF2-40B4-BE49-F238E27FC236}">
                <a16:creationId xmlns:a16="http://schemas.microsoft.com/office/drawing/2014/main" id="{4761B914-EF4B-67FB-7EEC-33FD1AEF16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8E5094-A0B5-7417-48CD-B9B338C47043}"/>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552323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11D9C-353E-07C3-4E5D-A657F677F71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DC63C53-404B-1CA2-0D5C-42E43D2875EC}"/>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4" name="Footer Placeholder 3">
            <a:extLst>
              <a:ext uri="{FF2B5EF4-FFF2-40B4-BE49-F238E27FC236}">
                <a16:creationId xmlns:a16="http://schemas.microsoft.com/office/drawing/2014/main" id="{3D83600D-5CBF-DFE0-D27A-E4FF67BA49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5C560C-8D9D-D5D6-AEDC-1AFA8C845743}"/>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4118916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B4506E-1F45-DED2-A678-44EE96FE1CFA}"/>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3" name="Footer Placeholder 2">
            <a:extLst>
              <a:ext uri="{FF2B5EF4-FFF2-40B4-BE49-F238E27FC236}">
                <a16:creationId xmlns:a16="http://schemas.microsoft.com/office/drawing/2014/main" id="{DE2780F8-3E6C-EB8A-5BA7-4DF43BDF8B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C8A623-F24C-F2AF-1D2D-93E713EDABF3}"/>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4215070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BC7BD-0024-6635-574C-C5BBC8D87DA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9115782-312B-D42C-1F8C-2748020957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583B73E-1EE0-7CAB-9B73-52E84369ED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11D5C7-EDCC-EB43-042D-0A7D71355367}"/>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6" name="Footer Placeholder 5">
            <a:extLst>
              <a:ext uri="{FF2B5EF4-FFF2-40B4-BE49-F238E27FC236}">
                <a16:creationId xmlns:a16="http://schemas.microsoft.com/office/drawing/2014/main" id="{B983A82D-6530-A9FF-27DC-A5A7C62816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8A3903-F26F-E61E-9689-48DD3CAAECDC}"/>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659778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AE973-C548-8EED-166D-F195F4011EB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08D4367-3B6A-9806-DD3A-6C1513F8CA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9449B4-7198-1822-D5EF-B2C30CF10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05C368C-45FB-FF3F-F01C-071B6CFA2D7C}"/>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6" name="Footer Placeholder 5">
            <a:extLst>
              <a:ext uri="{FF2B5EF4-FFF2-40B4-BE49-F238E27FC236}">
                <a16:creationId xmlns:a16="http://schemas.microsoft.com/office/drawing/2014/main" id="{E6730F0F-3582-1FDE-FE9A-487AF5FCD7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9CF3AA-D812-1361-B9DB-5A9A312AA6FD}"/>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133257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2DC7C-738B-5306-32EF-3947E8F6983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3602FD7-089D-EA0C-1DFB-6D43F85CF88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99928B4-88A2-5209-4CC4-8C2CFC92CA75}"/>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5" name="Footer Placeholder 4">
            <a:extLst>
              <a:ext uri="{FF2B5EF4-FFF2-40B4-BE49-F238E27FC236}">
                <a16:creationId xmlns:a16="http://schemas.microsoft.com/office/drawing/2014/main" id="{3D1E9497-168E-B17C-B94B-C5B1AFF5D1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822C7A-59B4-A32F-3E04-8F96941F478D}"/>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3203084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9746FE-20E3-2ADD-CF06-D14CE714C39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C853C59-BF40-4D10-6C73-EB99DE4DF0B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18786BC-83CA-287C-36E6-A3DE4C9B7326}"/>
              </a:ext>
            </a:extLst>
          </p:cNvPr>
          <p:cNvSpPr>
            <a:spLocks noGrp="1"/>
          </p:cNvSpPr>
          <p:nvPr>
            <p:ph type="dt" sz="half" idx="10"/>
          </p:nvPr>
        </p:nvSpPr>
        <p:spPr/>
        <p:txBody>
          <a:bodyPr/>
          <a:lstStyle/>
          <a:p>
            <a:fld id="{EC1A6F42-F325-934F-A91B-6CF6D593B603}" type="datetimeFigureOut">
              <a:rPr lang="en-US" smtClean="0"/>
              <a:t>11/6/25</a:t>
            </a:fld>
            <a:endParaRPr lang="en-US"/>
          </a:p>
        </p:txBody>
      </p:sp>
      <p:sp>
        <p:nvSpPr>
          <p:cNvPr id="5" name="Footer Placeholder 4">
            <a:extLst>
              <a:ext uri="{FF2B5EF4-FFF2-40B4-BE49-F238E27FC236}">
                <a16:creationId xmlns:a16="http://schemas.microsoft.com/office/drawing/2014/main" id="{962EF215-EEC0-2938-4AD9-6534472133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5D2EA0-5AA0-B05F-76EB-F28C21AAC521}"/>
              </a:ext>
            </a:extLst>
          </p:cNvPr>
          <p:cNvSpPr>
            <a:spLocks noGrp="1"/>
          </p:cNvSpPr>
          <p:nvPr>
            <p:ph type="sldNum" sz="quarter" idx="12"/>
          </p:nvPr>
        </p:nvSpPr>
        <p:spPr/>
        <p:txBody>
          <a:bodyPr/>
          <a:lstStyle/>
          <a:p>
            <a:fld id="{86AAF604-CE00-D345-B20C-6DF903A1E82A}" type="slidenum">
              <a:rPr lang="en-US" smtClean="0"/>
              <a:t>‹#›</a:t>
            </a:fld>
            <a:endParaRPr lang="en-US"/>
          </a:p>
        </p:txBody>
      </p:sp>
    </p:spTree>
    <p:extLst>
      <p:ext uri="{BB962C8B-B14F-4D97-AF65-F5344CB8AC3E}">
        <p14:creationId xmlns:p14="http://schemas.microsoft.com/office/powerpoint/2010/main" val="3137862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alpha val="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ED19FF-34C2-61C2-7B3A-A57071CA8C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E2F18C2-AC5D-6A23-60B2-FC2D457F5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A09053-63B6-1119-357C-B632F09378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1A6F42-F325-934F-A91B-6CF6D593B603}" type="datetimeFigureOut">
              <a:rPr lang="en-US" smtClean="0"/>
              <a:t>11/6/25</a:t>
            </a:fld>
            <a:endParaRPr lang="en-US"/>
          </a:p>
        </p:txBody>
      </p:sp>
      <p:sp>
        <p:nvSpPr>
          <p:cNvPr id="5" name="Footer Placeholder 4">
            <a:extLst>
              <a:ext uri="{FF2B5EF4-FFF2-40B4-BE49-F238E27FC236}">
                <a16:creationId xmlns:a16="http://schemas.microsoft.com/office/drawing/2014/main" id="{3BCFA6B5-DC15-8437-C448-7531D7CF47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30E42-7187-461C-30FD-FEE19FCB82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AAF604-CE00-D345-B20C-6DF903A1E82A}" type="slidenum">
              <a:rPr lang="en-US" smtClean="0"/>
              <a:t>‹#›</a:t>
            </a:fld>
            <a:endParaRPr lang="en-US"/>
          </a:p>
        </p:txBody>
      </p:sp>
    </p:spTree>
    <p:extLst>
      <p:ext uri="{BB962C8B-B14F-4D97-AF65-F5344CB8AC3E}">
        <p14:creationId xmlns:p14="http://schemas.microsoft.com/office/powerpoint/2010/main" val="3453064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6C4361-526D-DBFB-EE0C-7DD84CB96353}"/>
              </a:ext>
            </a:extLst>
          </p:cNvPr>
          <p:cNvSpPr txBox="1"/>
          <p:nvPr/>
        </p:nvSpPr>
        <p:spPr>
          <a:xfrm>
            <a:off x="103920" y="117693"/>
            <a:ext cx="4734733" cy="6740307"/>
          </a:xfrm>
          <a:prstGeom prst="rect">
            <a:avLst/>
          </a:prstGeom>
          <a:solidFill>
            <a:srgbClr val="B9B4C5"/>
          </a:solidFill>
        </p:spPr>
        <p:txBody>
          <a:bodyPr wrap="square" rtlCol="0">
            <a:spAutoFit/>
          </a:bodyPr>
          <a:lstStyle/>
          <a:p>
            <a:r>
              <a:rPr lang="en-US" sz="1800" dirty="0">
                <a:effectLst/>
                <a:latin typeface="Arial" panose="020B0604020202020204" pitchFamily="34" charset="0"/>
                <a:ea typeface="Times New Roman" panose="02020603050405020304" pitchFamily="18" charset="0"/>
              </a:rPr>
              <a:t>An ecology of care can be a design for rejuvenation and transforming environments for health promotion. </a:t>
            </a:r>
            <a:r>
              <a:rPr lang="en-US" dirty="0">
                <a:latin typeface="Arial" panose="020B0604020202020204" pitchFamily="34" charset="0"/>
                <a:ea typeface="Times New Roman" panose="02020603050405020304" pitchFamily="18" charset="0"/>
              </a:rPr>
              <a:t>It is a collection of actions that</a:t>
            </a:r>
            <a:r>
              <a:rPr lang="en-US" sz="1800" dirty="0">
                <a:effectLst/>
                <a:latin typeface="Arial" panose="020B0604020202020204" pitchFamily="34" charset="0"/>
                <a:ea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rPr>
              <a:t>personalises</a:t>
            </a:r>
            <a:r>
              <a:rPr lang="en-US" sz="1800" dirty="0">
                <a:effectLst/>
                <a:latin typeface="Arial" panose="020B0604020202020204" pitchFamily="34" charset="0"/>
                <a:ea typeface="Times New Roman" panose="02020603050405020304" pitchFamily="18" charset="0"/>
              </a:rPr>
              <a:t> an impersonal space.</a:t>
            </a:r>
          </a:p>
          <a:p>
            <a:endParaRPr lang="en-US" sz="1200" dirty="0">
              <a:latin typeface="Arial" panose="020B0604020202020204" pitchFamily="34" charset="0"/>
              <a:ea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rPr>
              <a:t>The designing of inclusive spaces in higher education incorporates key elements: flexibility, zoning, activity spaces (for movement and interaction), materiality for the senses, proximity to nature, and spaces for interaction connectivity and comfort. </a:t>
            </a:r>
          </a:p>
          <a:p>
            <a:endParaRPr lang="en-US" sz="1200" dirty="0">
              <a:latin typeface="Arial" panose="020B0604020202020204" pitchFamily="34" charset="0"/>
              <a:ea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rPr>
              <a:t>Classrooms and public spaces in civic society are not neutral.</a:t>
            </a:r>
          </a:p>
          <a:p>
            <a:endParaRPr lang="en-US" sz="1200" dirty="0">
              <a:latin typeface="Arial" panose="020B0604020202020204" pitchFamily="34" charset="0"/>
              <a:ea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rPr>
              <a:t>Belonging is </a:t>
            </a:r>
            <a:r>
              <a:rPr lang="en-US" dirty="0">
                <a:latin typeface="Arial" panose="020B0604020202020204" pitchFamily="34" charset="0"/>
                <a:ea typeface="Times New Roman" panose="02020603050405020304" pitchFamily="18" charset="0"/>
              </a:rPr>
              <a:t>generative and not fixed, it is always in the making. An ecology of care is a health landscape that encourages a constellation of relationships and actions that nurture curiosity and connectivity.</a:t>
            </a:r>
          </a:p>
          <a:p>
            <a:endParaRPr lang="en-US" sz="1200" dirty="0">
              <a:latin typeface="Arial" panose="020B0604020202020204" pitchFamily="34" charset="0"/>
              <a:ea typeface="Times New Roman" panose="02020603050405020304" pitchFamily="18" charset="0"/>
            </a:endParaRPr>
          </a:p>
          <a:p>
            <a:r>
              <a:rPr lang="en-US" sz="1400" dirty="0">
                <a:latin typeface="Arial" panose="020B0604020202020204" pitchFamily="34" charset="0"/>
                <a:ea typeface="Times New Roman" panose="02020603050405020304" pitchFamily="18" charset="0"/>
              </a:rPr>
              <a:t>Photo: MSc Art Psychotherapy students at the Belfast School of Art, Ulster University.</a:t>
            </a:r>
          </a:p>
          <a:p>
            <a:endParaRPr lang="en-US" sz="1800" dirty="0">
              <a:effectLst/>
              <a:latin typeface="Arial" panose="020B0604020202020204" pitchFamily="34" charset="0"/>
              <a:ea typeface="Times New Roman" panose="02020603050405020304" pitchFamily="18" charset="0"/>
            </a:endParaRPr>
          </a:p>
        </p:txBody>
      </p:sp>
      <p:pic>
        <p:nvPicPr>
          <p:cNvPr id="6" name="Picture 5" descr="A collage of a group of people working on a flower arrangement&#10;&#10;AI-generated content may be incorrect.">
            <a:extLst>
              <a:ext uri="{FF2B5EF4-FFF2-40B4-BE49-F238E27FC236}">
                <a16:creationId xmlns:a16="http://schemas.microsoft.com/office/drawing/2014/main" id="{E7852D7C-F1A2-577D-FF43-2C3EF3227FF4}"/>
              </a:ext>
            </a:extLst>
          </p:cNvPr>
          <p:cNvPicPr>
            <a:picLocks noChangeAspect="1"/>
          </p:cNvPicPr>
          <p:nvPr/>
        </p:nvPicPr>
        <p:blipFill>
          <a:blip r:embed="rId2"/>
          <a:stretch>
            <a:fillRect/>
          </a:stretch>
        </p:blipFill>
        <p:spPr>
          <a:xfrm>
            <a:off x="5139609" y="1410346"/>
            <a:ext cx="6827666" cy="4369347"/>
          </a:xfrm>
          <a:prstGeom prst="rect">
            <a:avLst/>
          </a:prstGeom>
        </p:spPr>
      </p:pic>
    </p:spTree>
    <p:extLst>
      <p:ext uri="{BB962C8B-B14F-4D97-AF65-F5344CB8AC3E}">
        <p14:creationId xmlns:p14="http://schemas.microsoft.com/office/powerpoint/2010/main" val="1281266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F5B14C-D847-510D-2F87-AFB1B9AC3FDE}"/>
              </a:ext>
            </a:extLst>
          </p:cNvPr>
          <p:cNvSpPr txBox="1"/>
          <p:nvPr/>
        </p:nvSpPr>
        <p:spPr>
          <a:xfrm>
            <a:off x="311721" y="282318"/>
            <a:ext cx="6118968" cy="6494085"/>
          </a:xfrm>
          <a:prstGeom prst="rect">
            <a:avLst/>
          </a:prstGeom>
          <a:solidFill>
            <a:srgbClr val="FFB9CD"/>
          </a:solidFill>
        </p:spPr>
        <p:txBody>
          <a:bodyPr wrap="square" lIns="91440" tIns="45720" rIns="91440" bIns="45720" rtlCol="0" anchor="t">
            <a:spAutoFit/>
          </a:bodyPr>
          <a:lstStyle/>
          <a:p>
            <a:endParaRPr lang="en-GB" dirty="0">
              <a:solidFill>
                <a:srgbClr val="000000"/>
              </a:solidFill>
              <a:latin typeface="Arial" panose="020B0604020202020204" pitchFamily="34" charset="0"/>
              <a:cs typeface="Arial" panose="020B0604020202020204" pitchFamily="34" charset="0"/>
            </a:endParaRPr>
          </a:p>
          <a:p>
            <a:pPr>
              <a:spcAft>
                <a:spcPts val="1800"/>
              </a:spcAft>
            </a:pPr>
            <a:r>
              <a:rPr lang="en-GB" dirty="0">
                <a:solidFill>
                  <a:srgbClr val="000000"/>
                </a:solidFill>
                <a:latin typeface="Arial" panose="020B0604020202020204" pitchFamily="34" charset="0"/>
                <a:cs typeface="Arial" panose="020B0604020202020204" pitchFamily="34" charset="0"/>
              </a:rPr>
              <a:t>“How we spend our days is of course how we spend our lives” (Annie Dillard in Enuma Okoro, 2023).</a:t>
            </a:r>
          </a:p>
          <a:p>
            <a:pPr>
              <a:spcAft>
                <a:spcPts val="1800"/>
              </a:spcAft>
            </a:pPr>
            <a:r>
              <a:rPr lang="en-GB" dirty="0">
                <a:latin typeface="Arial" panose="020B0604020202020204" pitchFamily="34" charset="0"/>
                <a:cs typeface="Arial" panose="020B0604020202020204" pitchFamily="34" charset="0"/>
              </a:rPr>
              <a:t>“</a:t>
            </a:r>
            <a:r>
              <a:rPr lang="en-GB" dirty="0">
                <a:solidFill>
                  <a:srgbClr val="000000"/>
                </a:solidFill>
                <a:latin typeface="Arial" panose="020B0604020202020204" pitchFamily="34" charset="0"/>
                <a:cs typeface="Arial" panose="020B0604020202020204" pitchFamily="34" charset="0"/>
              </a:rPr>
              <a:t>Often, I feel full of loose thoughts, burgeoning ideas and observations. It is a chaos of good things” (Enuma Okoro)</a:t>
            </a:r>
            <a:endParaRPr lang="en-US" dirty="0">
              <a:solidFill>
                <a:srgbClr val="000000"/>
              </a:solidFill>
              <a:latin typeface="Arial" panose="020B0604020202020204" pitchFamily="34" charset="0"/>
              <a:cs typeface="Arial" panose="020B0604020202020204" pitchFamily="34" charset="0"/>
            </a:endParaRPr>
          </a:p>
          <a:p>
            <a:r>
              <a:rPr lang="en-GB" b="0" i="0" u="none" strike="noStrike" dirty="0">
                <a:solidFill>
                  <a:srgbClr val="333333"/>
                </a:solidFill>
                <a:effectLst/>
                <a:latin typeface="Arial" panose="020B0604020202020204" pitchFamily="34" charset="0"/>
                <a:cs typeface="Arial" panose="020B0604020202020204" pitchFamily="34" charset="0"/>
              </a:rPr>
              <a:t>Objects can be used to create positive emotions and a sense of home and belonging and to reinforce everyday rhythms. </a:t>
            </a:r>
          </a:p>
          <a:p>
            <a:endParaRPr lang="en-GB" dirty="0">
              <a:solidFill>
                <a:srgbClr val="333333"/>
              </a:solidFill>
              <a:latin typeface="Arial" panose="020B0604020202020204" pitchFamily="34" charset="0"/>
              <a:cs typeface="Arial" panose="020B0604020202020204" pitchFamily="34" charset="0"/>
            </a:endParaRPr>
          </a:p>
          <a:p>
            <a:r>
              <a:rPr lang="en-GB" b="0" i="0" u="none" strike="noStrike" dirty="0">
                <a:solidFill>
                  <a:srgbClr val="333333"/>
                </a:solidFill>
                <a:effectLst/>
                <a:latin typeface="Arial" panose="020B0604020202020204" pitchFamily="34" charset="0"/>
                <a:cs typeface="Arial" panose="020B0604020202020204" pitchFamily="34" charset="0"/>
              </a:rPr>
              <a:t>An atmosphere can </a:t>
            </a:r>
            <a:r>
              <a:rPr lang="en-GB" dirty="0">
                <a:solidFill>
                  <a:srgbClr val="333333"/>
                </a:solidFill>
                <a:latin typeface="Arial" panose="020B0604020202020204" pitchFamily="34" charset="0"/>
                <a:cs typeface="Arial" panose="020B0604020202020204" pitchFamily="34" charset="0"/>
              </a:rPr>
              <a:t>be made</a:t>
            </a:r>
            <a:r>
              <a:rPr lang="en-GB" b="0" i="0" u="none" strike="noStrike" dirty="0">
                <a:solidFill>
                  <a:srgbClr val="333333"/>
                </a:solidFill>
                <a:effectLst/>
                <a:latin typeface="Arial" panose="020B0604020202020204" pitchFamily="34" charset="0"/>
                <a:cs typeface="Arial" panose="020B0604020202020204" pitchFamily="34" charset="0"/>
              </a:rPr>
              <a:t>. In the context of home, this can mean attempts to create a homelike space that generates feelings of safety and an environment that is inviting and cozy. </a:t>
            </a:r>
          </a:p>
          <a:p>
            <a:endParaRPr lang="en-GB" dirty="0">
              <a:solidFill>
                <a:srgbClr val="333333"/>
              </a:solidFill>
              <a:latin typeface="Arial" panose="020B0604020202020204" pitchFamily="34" charset="0"/>
              <a:cs typeface="Arial" panose="020B0604020202020204" pitchFamily="34" charset="0"/>
            </a:endParaRPr>
          </a:p>
          <a:p>
            <a:r>
              <a:rPr lang="en-GB" b="0" i="0" u="none" strike="noStrike" dirty="0">
                <a:solidFill>
                  <a:srgbClr val="333333"/>
                </a:solidFill>
                <a:effectLst/>
                <a:latin typeface="Arial" panose="020B0604020202020204" pitchFamily="34" charset="0"/>
                <a:cs typeface="Arial" panose="020B0604020202020204" pitchFamily="34" charset="0"/>
              </a:rPr>
              <a:t>Objects can therefore affect atmospheres</a:t>
            </a:r>
            <a:r>
              <a:rPr lang="en-GB" dirty="0">
                <a:solidFill>
                  <a:srgbClr val="333333"/>
                </a:solidFill>
                <a:latin typeface="Arial" panose="020B0604020202020204" pitchFamily="34" charset="0"/>
                <a:cs typeface="Arial" panose="020B0604020202020204" pitchFamily="34" charset="0"/>
              </a:rPr>
              <a:t> of belonging.</a:t>
            </a:r>
            <a:endParaRPr lang="en-GB" b="0" i="0" u="none" strike="noStrike" dirty="0">
              <a:solidFill>
                <a:srgbClr val="333333"/>
              </a:solidFill>
              <a:effectLst/>
              <a:latin typeface="Arial" panose="020B0604020202020204" pitchFamily="34" charset="0"/>
              <a:cs typeface="Arial" panose="020B0604020202020204" pitchFamily="34" charset="0"/>
            </a:endParaRPr>
          </a:p>
          <a:p>
            <a:endParaRPr lang="en-GB" dirty="0">
              <a:solidFill>
                <a:srgbClr val="333333"/>
              </a:solidFill>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Home can be a gathering place, shelter and sanctuary.</a:t>
            </a:r>
          </a:p>
          <a:p>
            <a:endParaRPr lang="en-GB" sz="1000" b="0" i="0" u="none" strike="noStrike" dirty="0">
              <a:solidFill>
                <a:srgbClr val="333333"/>
              </a:solidFill>
              <a:effectLst/>
              <a:latin typeface="Arial" panose="020B0604020202020204" pitchFamily="34" charset="0"/>
              <a:cs typeface="Arial" panose="020B0604020202020204" pitchFamily="34" charset="0"/>
            </a:endParaRPr>
          </a:p>
          <a:p>
            <a:r>
              <a:rPr lang="en-GB" sz="1400" b="0" i="0" u="none" strike="noStrike" dirty="0">
                <a:solidFill>
                  <a:srgbClr val="000000"/>
                </a:solidFill>
                <a:effectLst/>
                <a:latin typeface="Arial" panose="020B0604020202020204" pitchFamily="34" charset="0"/>
                <a:cs typeface="Arial" panose="020B0604020202020204" pitchFamily="34" charset="0"/>
              </a:rPr>
              <a:t>Enuma Okoro, When It’s Time to Dial Down the Volum</a:t>
            </a:r>
            <a:r>
              <a:rPr lang="en-GB" sz="1400" dirty="0">
                <a:solidFill>
                  <a:srgbClr val="000000"/>
                </a:solidFill>
                <a:latin typeface="Arial" panose="020B0604020202020204" pitchFamily="34" charset="0"/>
                <a:cs typeface="Arial" panose="020B0604020202020204" pitchFamily="34" charset="0"/>
              </a:rPr>
              <a:t>e, FT Weekend, September 22, 2023</a:t>
            </a:r>
          </a:p>
          <a:p>
            <a:endParaRPr lang="en-GB" sz="1400" dirty="0">
              <a:solidFill>
                <a:srgbClr val="333333"/>
              </a:solidFill>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Affective Clutter: Three Viewpoints on Lived Objects by Anna Kajander and Eerika Koskinen-Koivisto, Home Culture</a:t>
            </a:r>
            <a:endParaRPr lang="en-US" sz="14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8C255AA-74E2-4A29-A5F5-A600577D6695}"/>
              </a:ext>
            </a:extLst>
          </p:cNvPr>
          <p:cNvPicPr>
            <a:picLocks noChangeAspect="1"/>
          </p:cNvPicPr>
          <p:nvPr/>
        </p:nvPicPr>
        <p:blipFill>
          <a:blip r:embed="rId2"/>
          <a:stretch>
            <a:fillRect/>
          </a:stretch>
        </p:blipFill>
        <p:spPr>
          <a:xfrm>
            <a:off x="6532418" y="1593272"/>
            <a:ext cx="5430427" cy="3054615"/>
          </a:xfrm>
          <a:prstGeom prst="rect">
            <a:avLst/>
          </a:prstGeom>
        </p:spPr>
      </p:pic>
      <p:sp>
        <p:nvSpPr>
          <p:cNvPr id="6" name="TextBox 5">
            <a:extLst>
              <a:ext uri="{FF2B5EF4-FFF2-40B4-BE49-F238E27FC236}">
                <a16:creationId xmlns:a16="http://schemas.microsoft.com/office/drawing/2014/main" id="{E39DA62B-963A-0D17-9BDD-640E9ACB8D8A}"/>
              </a:ext>
            </a:extLst>
          </p:cNvPr>
          <p:cNvSpPr txBox="1"/>
          <p:nvPr/>
        </p:nvSpPr>
        <p:spPr>
          <a:xfrm>
            <a:off x="6686910" y="4976480"/>
            <a:ext cx="5121441" cy="1569660"/>
          </a:xfrm>
          <a:prstGeom prst="rect">
            <a:avLst/>
          </a:prstGeom>
          <a:noFill/>
        </p:spPr>
        <p:txBody>
          <a:bodyPr wrap="square" rtlCol="0">
            <a:spAutoFit/>
          </a:bodyPr>
          <a:lstStyle/>
          <a:p>
            <a:pPr algn="l">
              <a:buNone/>
            </a:pPr>
            <a:r>
              <a:rPr lang="en-GB" sz="1600" b="0" u="none" strike="noStrike" dirty="0">
                <a:solidFill>
                  <a:srgbClr val="2B2B2B"/>
                </a:solidFill>
                <a:effectLst/>
                <a:latin typeface="Lato" panose="020F0502020204030203" pitchFamily="34" charset="0"/>
              </a:rPr>
              <a:t>Shradha Kochhar’s home studio is a space for community, with friends and fellow artists gathering around the central dining table for food and conversation on most evenings. Seen on the wall is the soft sculpture, family portrait. Photo Credit: </a:t>
            </a:r>
            <a:r>
              <a:rPr lang="en-GB" sz="1600" b="0" u="none" strike="noStrike" dirty="0">
                <a:effectLst/>
                <a:latin typeface="Lato" panose="020F0502020204030203" pitchFamily="34" charset="0"/>
              </a:rPr>
              <a:t>Cheryl Mukherji</a:t>
            </a:r>
            <a:endParaRPr lang="en-US" sz="1600" dirty="0"/>
          </a:p>
        </p:txBody>
      </p:sp>
    </p:spTree>
    <p:extLst>
      <p:ext uri="{BB962C8B-B14F-4D97-AF65-F5344CB8AC3E}">
        <p14:creationId xmlns:p14="http://schemas.microsoft.com/office/powerpoint/2010/main" val="3230377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F67D75-D063-CCE6-B39D-E585F8E5693E}"/>
              </a:ext>
            </a:extLst>
          </p:cNvPr>
          <p:cNvSpPr txBox="1"/>
          <p:nvPr/>
        </p:nvSpPr>
        <p:spPr>
          <a:xfrm>
            <a:off x="282325" y="216403"/>
            <a:ext cx="5518869" cy="6401753"/>
          </a:xfrm>
          <a:prstGeom prst="rect">
            <a:avLst/>
          </a:prstGeom>
          <a:solidFill>
            <a:schemeClr val="tx2">
              <a:lumMod val="25000"/>
              <a:lumOff val="75000"/>
            </a:schemeClr>
          </a:solidFill>
        </p:spPr>
        <p:txBody>
          <a:bodyPr wrap="square" lIns="91440" tIns="45720" rIns="91440" bIns="45720" rtlCol="0" anchor="t">
            <a:spAutoFit/>
          </a:bodyPr>
          <a:lstStyle/>
          <a:p>
            <a:endParaRPr lang="en-US" sz="1400" dirty="0"/>
          </a:p>
          <a:p>
            <a:r>
              <a:rPr lang="en-US" dirty="0">
                <a:latin typeface="Arial" panose="020B0604020202020204" pitchFamily="34" charset="0"/>
                <a:cs typeface="Arial" panose="020B0604020202020204" pitchFamily="34" charset="0"/>
              </a:rPr>
              <a:t>How can care be displayed as a place to gather?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Ecologies of Care are environments that act as support systems for people and places.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They are curated spaces which offer safety and inclusivity and contribute to psychological first aid.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 focus points they encourage curiosity, absorption and conversation.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They can act as art installations and open studios within classrooms, mental health services, cultural </a:t>
            </a:r>
            <a:r>
              <a:rPr lang="en-US" dirty="0" err="1">
                <a:latin typeface="Arial" panose="020B0604020202020204" pitchFamily="34" charset="0"/>
                <a:cs typeface="Arial" panose="020B0604020202020204" pitchFamily="34" charset="0"/>
              </a:rPr>
              <a:t>centres</a:t>
            </a:r>
            <a:r>
              <a:rPr lang="en-US" dirty="0">
                <a:latin typeface="Arial" panose="020B0604020202020204" pitchFamily="34" charset="0"/>
                <a:cs typeface="Arial" panose="020B0604020202020204" pitchFamily="34" charset="0"/>
              </a:rPr>
              <a:t>, parks, libraries, conferences, and festivals, etc.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 ecology of care can be a collection of found objects, natural materials, artworks, refreshments, etc. which are an invitation at a community table (Art Refuge, 2025, </a:t>
            </a:r>
            <a:r>
              <a:rPr lang="en-US" dirty="0" err="1">
                <a:latin typeface="Arial" panose="020B0604020202020204" pitchFamily="34" charset="0"/>
                <a:cs typeface="Arial" panose="020B0604020202020204" pitchFamily="34" charset="0"/>
              </a:rPr>
              <a:t>www.artrefuge.org.uk</a:t>
            </a:r>
            <a:r>
              <a:rPr lang="en-US" dirty="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Artworks by Beverley Irving-Edwards</a:t>
            </a:r>
          </a:p>
        </p:txBody>
      </p:sp>
      <p:pic>
        <p:nvPicPr>
          <p:cNvPr id="3" name="Picture 2" descr="A group of white cups on a wooden surface&#10;&#10;AI-generated content may be incorrect.">
            <a:extLst>
              <a:ext uri="{FF2B5EF4-FFF2-40B4-BE49-F238E27FC236}">
                <a16:creationId xmlns:a16="http://schemas.microsoft.com/office/drawing/2014/main" id="{6CA1A674-DEC1-20D1-5FC7-C7A0CEA170F5}"/>
              </a:ext>
            </a:extLst>
          </p:cNvPr>
          <p:cNvPicPr>
            <a:picLocks noChangeAspect="1"/>
          </p:cNvPicPr>
          <p:nvPr/>
        </p:nvPicPr>
        <p:blipFill>
          <a:blip r:embed="rId2"/>
          <a:stretch>
            <a:fillRect/>
          </a:stretch>
        </p:blipFill>
        <p:spPr>
          <a:xfrm>
            <a:off x="6230911" y="2629376"/>
            <a:ext cx="5397500" cy="4000500"/>
          </a:xfrm>
          <a:prstGeom prst="rect">
            <a:avLst/>
          </a:prstGeom>
        </p:spPr>
      </p:pic>
      <p:pic>
        <p:nvPicPr>
          <p:cNvPr id="6" name="Picture 5" descr="A table with teacups and cups on it&#10;&#10;AI-generated content may be incorrect.">
            <a:extLst>
              <a:ext uri="{FF2B5EF4-FFF2-40B4-BE49-F238E27FC236}">
                <a16:creationId xmlns:a16="http://schemas.microsoft.com/office/drawing/2014/main" id="{2FD62613-17FE-4A78-7938-E906B3195AE6}"/>
              </a:ext>
            </a:extLst>
          </p:cNvPr>
          <p:cNvPicPr>
            <a:picLocks noChangeAspect="1"/>
          </p:cNvPicPr>
          <p:nvPr/>
        </p:nvPicPr>
        <p:blipFill>
          <a:blip r:embed="rId3"/>
          <a:stretch>
            <a:fillRect/>
          </a:stretch>
        </p:blipFill>
        <p:spPr>
          <a:xfrm>
            <a:off x="6116714" y="429490"/>
            <a:ext cx="2659710" cy="1999937"/>
          </a:xfrm>
          <a:prstGeom prst="rect">
            <a:avLst/>
          </a:prstGeom>
        </p:spPr>
      </p:pic>
      <p:pic>
        <p:nvPicPr>
          <p:cNvPr id="8" name="Picture 7" descr="A cup on a table&#10;&#10;AI-generated content may be incorrect.">
            <a:extLst>
              <a:ext uri="{FF2B5EF4-FFF2-40B4-BE49-F238E27FC236}">
                <a16:creationId xmlns:a16="http://schemas.microsoft.com/office/drawing/2014/main" id="{8F4C953F-E83F-4079-05D9-AC51D9F279CA}"/>
              </a:ext>
            </a:extLst>
          </p:cNvPr>
          <p:cNvPicPr>
            <a:picLocks noChangeAspect="1"/>
          </p:cNvPicPr>
          <p:nvPr/>
        </p:nvPicPr>
        <p:blipFill>
          <a:blip r:embed="rId4"/>
          <a:stretch>
            <a:fillRect/>
          </a:stretch>
        </p:blipFill>
        <p:spPr>
          <a:xfrm>
            <a:off x="8929661" y="429490"/>
            <a:ext cx="2659710" cy="1999937"/>
          </a:xfrm>
          <a:prstGeom prst="rect">
            <a:avLst/>
          </a:prstGeom>
        </p:spPr>
      </p:pic>
    </p:spTree>
    <p:extLst>
      <p:ext uri="{BB962C8B-B14F-4D97-AF65-F5344CB8AC3E}">
        <p14:creationId xmlns:p14="http://schemas.microsoft.com/office/powerpoint/2010/main" val="2606172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A87837-D8CD-A147-2FA6-9DCA1A68A235}"/>
              </a:ext>
            </a:extLst>
          </p:cNvPr>
          <p:cNvSpPr txBox="1"/>
          <p:nvPr/>
        </p:nvSpPr>
        <p:spPr>
          <a:xfrm>
            <a:off x="760164" y="936434"/>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F63D1269-15C2-AF4D-9B7B-E2E8940C8DBC}"/>
              </a:ext>
            </a:extLst>
          </p:cNvPr>
          <p:cNvSpPr txBox="1"/>
          <p:nvPr/>
        </p:nvSpPr>
        <p:spPr>
          <a:xfrm>
            <a:off x="241871" y="505122"/>
            <a:ext cx="5343681" cy="5847755"/>
          </a:xfrm>
          <a:prstGeom prst="rect">
            <a:avLst/>
          </a:prstGeom>
          <a:solidFill>
            <a:schemeClr val="bg2">
              <a:lumMod val="90000"/>
            </a:schemeClr>
          </a:solidFill>
          <a:ln>
            <a:solidFill>
              <a:schemeClr val="bg2"/>
            </a:solidFill>
          </a:ln>
        </p:spPr>
        <p:txBody>
          <a:bodyPr wrap="square" rtlCol="0">
            <a:spAutoFit/>
          </a:bodyPr>
          <a:lstStyle/>
          <a:p>
            <a:r>
              <a:rPr lang="en-GB" b="0" i="0" u="none" strike="noStrike" dirty="0">
                <a:solidFill>
                  <a:srgbClr val="000000"/>
                </a:solidFill>
                <a:effectLst/>
                <a:latin typeface="Arial" panose="020B0604020202020204" pitchFamily="34" charset="0"/>
                <a:cs typeface="Arial" panose="020B0604020202020204" pitchFamily="34" charset="0"/>
              </a:rPr>
              <a:t>Ecologies of Care is also the name of a group of curators, artists, architects, and researchers convened by Urška Jurman and Elke Krasny in Slovenia (2021).</a:t>
            </a:r>
          </a:p>
          <a:p>
            <a:endParaRPr lang="en-GB" sz="800" dirty="0">
              <a:solidFill>
                <a:srgbClr val="000000"/>
              </a:solidFill>
              <a:latin typeface="Arial" panose="020B0604020202020204" pitchFamily="34" charset="0"/>
              <a:cs typeface="Arial" panose="020B0604020202020204" pitchFamily="34" charset="0"/>
            </a:endParaRPr>
          </a:p>
          <a:p>
            <a:r>
              <a:rPr lang="en-GB" b="0" i="0" u="none" strike="noStrike" dirty="0">
                <a:solidFill>
                  <a:srgbClr val="000000"/>
                </a:solidFill>
                <a:effectLst/>
                <a:latin typeface="Arial" panose="020B0604020202020204" pitchFamily="34" charset="0"/>
                <a:cs typeface="Arial" panose="020B0604020202020204" pitchFamily="34" charset="0"/>
              </a:rPr>
              <a:t>“Taking the meanings of curare – to care and to cure – which form the root of the word “curating,” they approach interdependencies in care and pay special attention to new modes of art and cultural practice that enable meaningful social and environmental encounters that create lasting and transformative relations. </a:t>
            </a:r>
          </a:p>
          <a:p>
            <a:endParaRPr lang="en-GB" sz="800" dirty="0">
              <a:solidFill>
                <a:srgbClr val="000000"/>
              </a:solidFill>
              <a:latin typeface="Arial" panose="020B0604020202020204" pitchFamily="34" charset="0"/>
              <a:cs typeface="Arial" panose="020B0604020202020204" pitchFamily="34" charset="0"/>
            </a:endParaRPr>
          </a:p>
          <a:p>
            <a:r>
              <a:rPr lang="en-GB" b="0" i="0" u="none" strike="noStrike" dirty="0">
                <a:solidFill>
                  <a:srgbClr val="000000"/>
                </a:solidFill>
                <a:effectLst/>
                <a:latin typeface="Arial" panose="020B0604020202020204" pitchFamily="34" charset="0"/>
                <a:cs typeface="Arial" panose="020B0604020202020204" pitchFamily="34" charset="0"/>
              </a:rPr>
              <a:t>Bringing together practices of maintenance and repair, multispecies ethics, social reproduction theory, public pedagogies, critical heritage studies, feminist infrastructural critique, and </a:t>
            </a:r>
            <a:r>
              <a:rPr lang="en-GB" b="0" i="0" u="none" strike="noStrike" dirty="0" err="1">
                <a:solidFill>
                  <a:srgbClr val="000000"/>
                </a:solidFill>
                <a:effectLst/>
                <a:latin typeface="Arial" panose="020B0604020202020204" pitchFamily="34" charset="0"/>
                <a:cs typeface="Arial" panose="020B0604020202020204" pitchFamily="34" charset="0"/>
              </a:rPr>
              <a:t>hydrofeminist</a:t>
            </a:r>
            <a:r>
              <a:rPr lang="en-GB" b="0" i="0" u="none" strike="noStrike" dirty="0">
                <a:solidFill>
                  <a:srgbClr val="000000"/>
                </a:solidFill>
                <a:effectLst/>
                <a:latin typeface="Arial" panose="020B0604020202020204" pitchFamily="34" charset="0"/>
                <a:cs typeface="Arial" panose="020B0604020202020204" pitchFamily="34" charset="0"/>
              </a:rPr>
              <a:t> engagements as well as the rights of humans and of nature, ecologies of care aspire to new public imaginaries of care.”</a:t>
            </a:r>
          </a:p>
          <a:p>
            <a:endParaRPr lang="en-GB" sz="800" dirty="0">
              <a:solidFill>
                <a:srgbClr val="000000"/>
              </a:solidFill>
              <a:latin typeface="Arial" panose="020B0604020202020204" pitchFamily="34" charset="0"/>
              <a:cs typeface="Arial" panose="020B0604020202020204" pitchFamily="34" charset="0"/>
            </a:endParaRPr>
          </a:p>
          <a:p>
            <a:endParaRPr lang="en-GB" sz="800" dirty="0">
              <a:solidFill>
                <a:srgbClr val="000000"/>
              </a:solidFill>
              <a:latin typeface="Arial" panose="020B0604020202020204" pitchFamily="34" charset="0"/>
              <a:cs typeface="Arial" panose="020B0604020202020204" pitchFamily="34" charset="0"/>
            </a:endParaRPr>
          </a:p>
          <a:p>
            <a:r>
              <a:rPr lang="en-GB" b="0" i="0" u="none" strike="noStrike" dirty="0">
                <a:solidFill>
                  <a:srgbClr val="000000"/>
                </a:solidFill>
                <a:effectLst/>
                <a:latin typeface="Arial" panose="020B0604020202020204" pitchFamily="34" charset="0"/>
                <a:cs typeface="Arial" panose="020B0604020202020204" pitchFamily="34" charset="0"/>
              </a:rPr>
              <a:t> </a:t>
            </a:r>
            <a:r>
              <a:rPr lang="en-GB" sz="1400" dirty="0" err="1">
                <a:solidFill>
                  <a:srgbClr val="000000"/>
                </a:solidFill>
                <a:latin typeface="Arial" panose="020B0604020202020204" pitchFamily="34" charset="0"/>
                <a:cs typeface="Arial" panose="020B0604020202020204" pitchFamily="34" charset="0"/>
              </a:rPr>
              <a:t>www.ecologiesofcare.org</a:t>
            </a:r>
            <a:endParaRPr lang="en-US" sz="1400" dirty="0">
              <a:latin typeface="Arial" panose="020B0604020202020204" pitchFamily="34" charset="0"/>
              <a:cs typeface="Arial" panose="020B0604020202020204" pitchFamily="34" charset="0"/>
            </a:endParaRPr>
          </a:p>
        </p:txBody>
      </p:sp>
      <p:pic>
        <p:nvPicPr>
          <p:cNvPr id="5" name="Picture 4" descr="A group of people lying on grass in a courtyard&#10;&#10;AI-generated content may be incorrect.">
            <a:extLst>
              <a:ext uri="{FF2B5EF4-FFF2-40B4-BE49-F238E27FC236}">
                <a16:creationId xmlns:a16="http://schemas.microsoft.com/office/drawing/2014/main" id="{695AFAB7-F10C-3ABF-DFE3-B570C62F3628}"/>
              </a:ext>
            </a:extLst>
          </p:cNvPr>
          <p:cNvPicPr>
            <a:picLocks noChangeAspect="1"/>
          </p:cNvPicPr>
          <p:nvPr/>
        </p:nvPicPr>
        <p:blipFill>
          <a:blip r:embed="rId2"/>
          <a:stretch>
            <a:fillRect/>
          </a:stretch>
        </p:blipFill>
        <p:spPr>
          <a:xfrm>
            <a:off x="5762065" y="334968"/>
            <a:ext cx="6188064" cy="6188064"/>
          </a:xfrm>
          <a:prstGeom prst="rect">
            <a:avLst/>
          </a:prstGeom>
        </p:spPr>
      </p:pic>
      <p:sp>
        <p:nvSpPr>
          <p:cNvPr id="6" name="TextBox 5">
            <a:extLst>
              <a:ext uri="{FF2B5EF4-FFF2-40B4-BE49-F238E27FC236}">
                <a16:creationId xmlns:a16="http://schemas.microsoft.com/office/drawing/2014/main" id="{7B457F63-5608-505C-2569-9AADE188C8E4}"/>
              </a:ext>
            </a:extLst>
          </p:cNvPr>
          <p:cNvSpPr txBox="1"/>
          <p:nvPr/>
        </p:nvSpPr>
        <p:spPr>
          <a:xfrm>
            <a:off x="5872163" y="5599702"/>
            <a:ext cx="6077966" cy="923330"/>
          </a:xfrm>
          <a:prstGeom prst="rect">
            <a:avLst/>
          </a:prstGeom>
          <a:noFill/>
        </p:spPr>
        <p:txBody>
          <a:bodyPr wrap="square" rtlCol="0">
            <a:spAutoFit/>
          </a:bodyPr>
          <a:lstStyle/>
          <a:p>
            <a:r>
              <a:rPr lang="en-GB" b="1" dirty="0">
                <a:solidFill>
                  <a:schemeClr val="bg1"/>
                </a:solidFill>
                <a:highlight>
                  <a:srgbClr val="000000"/>
                </a:highlight>
                <a:latin typeface="Gantari"/>
              </a:rPr>
              <a:t>Curator, </a:t>
            </a:r>
            <a:r>
              <a:rPr lang="en-GB" b="1" i="0" u="none" strike="noStrike" dirty="0">
                <a:solidFill>
                  <a:schemeClr val="bg1"/>
                </a:solidFill>
                <a:effectLst/>
                <a:highlight>
                  <a:srgbClr val="000000"/>
                </a:highlight>
                <a:latin typeface="Gantari"/>
              </a:rPr>
              <a:t>educator and architect Rosario </a:t>
            </a:r>
            <a:r>
              <a:rPr lang="en-GB" b="1" i="0" u="none" strike="noStrike" dirty="0" err="1">
                <a:solidFill>
                  <a:schemeClr val="bg1"/>
                </a:solidFill>
                <a:effectLst/>
                <a:highlight>
                  <a:srgbClr val="000000"/>
                </a:highlight>
                <a:latin typeface="Gantari"/>
              </a:rPr>
              <a:t>Talevi</a:t>
            </a:r>
            <a:endParaRPr lang="en-GB" b="1" i="0" u="none" strike="noStrike" dirty="0">
              <a:solidFill>
                <a:schemeClr val="bg1"/>
              </a:solidFill>
              <a:effectLst/>
              <a:highlight>
                <a:srgbClr val="000000"/>
              </a:highlight>
              <a:latin typeface="Gantari"/>
            </a:endParaRPr>
          </a:p>
          <a:p>
            <a:r>
              <a:rPr lang="en-US" dirty="0">
                <a:solidFill>
                  <a:schemeClr val="bg1"/>
                </a:solidFill>
                <a:highlight>
                  <a:srgbClr val="000000"/>
                </a:highlight>
              </a:rPr>
              <a:t>Is a member of Ecologies of Care interested in spatial design and practice.</a:t>
            </a:r>
          </a:p>
        </p:txBody>
      </p:sp>
    </p:spTree>
    <p:extLst>
      <p:ext uri="{BB962C8B-B14F-4D97-AF65-F5344CB8AC3E}">
        <p14:creationId xmlns:p14="http://schemas.microsoft.com/office/powerpoint/2010/main" val="1521884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people at a table&#10;&#10;AI-generated content may be incorrect.">
            <a:extLst>
              <a:ext uri="{FF2B5EF4-FFF2-40B4-BE49-F238E27FC236}">
                <a16:creationId xmlns:a16="http://schemas.microsoft.com/office/drawing/2014/main" id="{7983A0F2-B982-70B0-DB03-5824F734ADF0}"/>
              </a:ext>
            </a:extLst>
          </p:cNvPr>
          <p:cNvPicPr>
            <a:picLocks noChangeAspect="1"/>
          </p:cNvPicPr>
          <p:nvPr/>
        </p:nvPicPr>
        <p:blipFill>
          <a:blip r:embed="rId2"/>
          <a:srcRect t="5790" b="9957"/>
          <a:stretch>
            <a:fillRect/>
          </a:stretch>
        </p:blipFill>
        <p:spPr>
          <a:xfrm>
            <a:off x="20" y="1282"/>
            <a:ext cx="12191980" cy="6856718"/>
          </a:xfrm>
          <a:prstGeom prst="rect">
            <a:avLst/>
          </a:prstGeom>
        </p:spPr>
      </p:pic>
      <p:sp>
        <p:nvSpPr>
          <p:cNvPr id="7" name="TextBox 6">
            <a:extLst>
              <a:ext uri="{FF2B5EF4-FFF2-40B4-BE49-F238E27FC236}">
                <a16:creationId xmlns:a16="http://schemas.microsoft.com/office/drawing/2014/main" id="{C03CEF1C-7A43-7A8A-2507-8F8D89B58C33}"/>
              </a:ext>
            </a:extLst>
          </p:cNvPr>
          <p:cNvSpPr txBox="1"/>
          <p:nvPr/>
        </p:nvSpPr>
        <p:spPr>
          <a:xfrm>
            <a:off x="144237" y="6361136"/>
            <a:ext cx="4515852" cy="369332"/>
          </a:xfrm>
          <a:prstGeom prst="rect">
            <a:avLst/>
          </a:prstGeom>
          <a:noFill/>
        </p:spPr>
        <p:txBody>
          <a:bodyPr wrap="square" rtlCol="0">
            <a:spAutoFit/>
          </a:bodyPr>
          <a:lstStyle/>
          <a:p>
            <a:r>
              <a:rPr lang="en-US" dirty="0">
                <a:solidFill>
                  <a:schemeClr val="bg1"/>
                </a:solidFill>
              </a:rPr>
              <a:t>Art Hive, Community Open Studio, Montreal</a:t>
            </a:r>
          </a:p>
        </p:txBody>
      </p:sp>
    </p:spTree>
    <p:extLst>
      <p:ext uri="{BB962C8B-B14F-4D97-AF65-F5344CB8AC3E}">
        <p14:creationId xmlns:p14="http://schemas.microsoft.com/office/powerpoint/2010/main" val="4123476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580F46-C1F7-1401-EB1E-7425C1F9DA50}"/>
              </a:ext>
            </a:extLst>
          </p:cNvPr>
          <p:cNvSpPr txBox="1"/>
          <p:nvPr/>
        </p:nvSpPr>
        <p:spPr>
          <a:xfrm>
            <a:off x="219402" y="140836"/>
            <a:ext cx="5581792" cy="6647974"/>
          </a:xfrm>
          <a:prstGeom prst="rect">
            <a:avLst/>
          </a:prstGeom>
          <a:solidFill>
            <a:schemeClr val="accent5">
              <a:lumMod val="60000"/>
              <a:lumOff val="40000"/>
            </a:schemeClr>
          </a:solidFill>
        </p:spPr>
        <p:txBody>
          <a:bodyPr wrap="square" lIns="91440" tIns="45720" rIns="91440" bIns="45720" rtlCol="0" anchor="t">
            <a:spAutoFit/>
          </a:bodyPr>
          <a:lstStyle/>
          <a:p>
            <a:endParaRPr lang="en-US" sz="1200" dirty="0">
              <a:solidFill>
                <a:srgbClr val="000000"/>
              </a:solidFill>
              <a:latin typeface="Arial"/>
              <a:cs typeface="Arial"/>
            </a:endParaRPr>
          </a:p>
          <a:p>
            <a:r>
              <a:rPr lang="en-US" dirty="0">
                <a:solidFill>
                  <a:srgbClr val="000000"/>
                </a:solidFill>
                <a:latin typeface="Arial"/>
                <a:cs typeface="Arial"/>
              </a:rPr>
              <a:t>Open studios in the public homeplace promote shared access to resources and promotes equity between everyone who has a place at the table.</a:t>
            </a:r>
          </a:p>
          <a:p>
            <a:endParaRPr lang="en-US" dirty="0">
              <a:solidFill>
                <a:srgbClr val="000000"/>
              </a:solidFill>
              <a:latin typeface="Arial"/>
              <a:cs typeface="Arial"/>
            </a:endParaRPr>
          </a:p>
          <a:p>
            <a:r>
              <a:rPr lang="en-US" dirty="0">
                <a:solidFill>
                  <a:srgbClr val="000000"/>
                </a:solidFill>
                <a:latin typeface="Arial"/>
                <a:cs typeface="Arial"/>
              </a:rPr>
              <a:t>This is a place for creative hospitality, where each guest is a collaborator in an art activation that gives them a place at a shared table.</a:t>
            </a:r>
          </a:p>
          <a:p>
            <a:endParaRPr lang="en-US" dirty="0">
              <a:solidFill>
                <a:srgbClr val="000000"/>
              </a:solidFill>
              <a:latin typeface="Arial"/>
              <a:cs typeface="Arial"/>
            </a:endParaRPr>
          </a:p>
          <a:p>
            <a:pPr algn="l" fontAlgn="base">
              <a:spcAft>
                <a:spcPts val="1800"/>
              </a:spcAft>
              <a:buNone/>
            </a:pPr>
            <a:r>
              <a:rPr lang="en-GB" sz="1800" b="0" i="0" u="none" strike="noStrike" dirty="0">
                <a:solidFill>
                  <a:srgbClr val="000000"/>
                </a:solidFill>
                <a:effectLst/>
                <a:latin typeface="Arial"/>
                <a:cs typeface="Arial"/>
              </a:rPr>
              <a:t>A place of contemplation where everything is laid on the table, and we collect ourselves. This is the curation of possessions in the home (or </a:t>
            </a:r>
            <a:r>
              <a:rPr lang="en-GB" dirty="0">
                <a:solidFill>
                  <a:srgbClr val="000000"/>
                </a:solidFill>
                <a:latin typeface="Arial"/>
                <a:cs typeface="Arial"/>
              </a:rPr>
              <a:t>the public homeplace </a:t>
            </a:r>
            <a:r>
              <a:rPr lang="en-GB" sz="1800" b="0" i="0" u="none" strike="noStrike" dirty="0">
                <a:solidFill>
                  <a:srgbClr val="000000"/>
                </a:solidFill>
                <a:effectLst/>
                <a:latin typeface="Arial"/>
                <a:cs typeface="Arial"/>
              </a:rPr>
              <a:t>studio) for the purpose of making special what already belongs to us both individually and collectively.</a:t>
            </a:r>
          </a:p>
          <a:p>
            <a:pPr algn="l" fontAlgn="base">
              <a:spcAft>
                <a:spcPts val="1800"/>
              </a:spcAft>
              <a:buNone/>
            </a:pPr>
            <a:r>
              <a:rPr lang="en-GB" sz="1800" b="0" i="0" u="none" strike="noStrike" dirty="0">
                <a:solidFill>
                  <a:srgbClr val="000000"/>
                </a:solidFill>
                <a:effectLst/>
                <a:latin typeface="Arial"/>
                <a:cs typeface="Arial"/>
              </a:rPr>
              <a:t>“When we speak of needing space to clear our heads, we are seeking ways of ordering the chaos within…I need quiet spaces to allow my mind to make connections and draw conclusions of its own accord.” </a:t>
            </a:r>
          </a:p>
          <a:p>
            <a:r>
              <a:rPr lang="en-GB" sz="1400" dirty="0">
                <a:solidFill>
                  <a:srgbClr val="000000"/>
                </a:solidFill>
                <a:latin typeface="Arial"/>
                <a:cs typeface="Arial"/>
              </a:rPr>
              <a:t>Enuma Okoro, When It’s Time to Dial Down the Volume, Financial Times Weekend, September 22, 2023</a:t>
            </a:r>
            <a:endParaRPr lang="en-US" sz="1400" dirty="0">
              <a:solidFill>
                <a:srgbClr val="000000"/>
              </a:solidFill>
              <a:latin typeface="Arial"/>
              <a:cs typeface="Arial"/>
            </a:endParaRPr>
          </a:p>
        </p:txBody>
      </p:sp>
      <p:pic>
        <p:nvPicPr>
          <p:cNvPr id="14" name="Picture 13" descr="A group of people sitting at a table&#10;&#10;AI-generated content may be incorrect.">
            <a:extLst>
              <a:ext uri="{FF2B5EF4-FFF2-40B4-BE49-F238E27FC236}">
                <a16:creationId xmlns:a16="http://schemas.microsoft.com/office/drawing/2014/main" id="{897EDB04-3601-2590-801D-6E1962F1953F}"/>
              </a:ext>
            </a:extLst>
          </p:cNvPr>
          <p:cNvPicPr>
            <a:picLocks noChangeAspect="1"/>
          </p:cNvPicPr>
          <p:nvPr/>
        </p:nvPicPr>
        <p:blipFill>
          <a:blip r:embed="rId2"/>
          <a:stretch>
            <a:fillRect/>
          </a:stretch>
        </p:blipFill>
        <p:spPr>
          <a:xfrm>
            <a:off x="5997526" y="4362619"/>
            <a:ext cx="5758056" cy="1917746"/>
          </a:xfrm>
          <a:prstGeom prst="rect">
            <a:avLst/>
          </a:prstGeom>
        </p:spPr>
      </p:pic>
      <p:pic>
        <p:nvPicPr>
          <p:cNvPr id="16" name="Picture 15" descr="A group of people sitting at a table&#10;&#10;AI-generated content may be incorrect.">
            <a:extLst>
              <a:ext uri="{FF2B5EF4-FFF2-40B4-BE49-F238E27FC236}">
                <a16:creationId xmlns:a16="http://schemas.microsoft.com/office/drawing/2014/main" id="{4283077F-61D9-B216-87C8-A7BDEEB09F80}"/>
              </a:ext>
            </a:extLst>
          </p:cNvPr>
          <p:cNvPicPr>
            <a:picLocks noChangeAspect="1"/>
          </p:cNvPicPr>
          <p:nvPr/>
        </p:nvPicPr>
        <p:blipFill>
          <a:blip r:embed="rId3"/>
          <a:stretch>
            <a:fillRect/>
          </a:stretch>
        </p:blipFill>
        <p:spPr>
          <a:xfrm>
            <a:off x="6574734" y="577635"/>
            <a:ext cx="4542940" cy="3482921"/>
          </a:xfrm>
          <a:prstGeom prst="rect">
            <a:avLst/>
          </a:prstGeom>
        </p:spPr>
      </p:pic>
    </p:spTree>
    <p:extLst>
      <p:ext uri="{BB962C8B-B14F-4D97-AF65-F5344CB8AC3E}">
        <p14:creationId xmlns:p14="http://schemas.microsoft.com/office/powerpoint/2010/main" val="3849713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DAAA28-04A7-93A3-1400-B0CF9563EE91}"/>
              </a:ext>
            </a:extLst>
          </p:cNvPr>
          <p:cNvSpPr txBox="1"/>
          <p:nvPr/>
        </p:nvSpPr>
        <p:spPr>
          <a:xfrm>
            <a:off x="192772" y="487170"/>
            <a:ext cx="5649007" cy="5909310"/>
          </a:xfrm>
          <a:prstGeom prst="rect">
            <a:avLst/>
          </a:prstGeom>
          <a:solidFill>
            <a:schemeClr val="tx2">
              <a:lumMod val="25000"/>
              <a:lumOff val="75000"/>
            </a:schemeClr>
          </a:solidFill>
        </p:spPr>
        <p:txBody>
          <a:bodyPr wrap="square" lIns="91440" tIns="45720" rIns="91440" bIns="45720" rtlCol="0" anchor="t">
            <a:spAutoFit/>
          </a:bodyPr>
          <a:lstStyle/>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Homemaking is where we create comfort zones.</a:t>
            </a:r>
            <a:endParaRPr lang="en-US"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Homes should become an extension of ourselves, because they serve as foundations for our well being, identity, and memories.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Our worldly goods are also our psychological possessions and archaeology. As artefacts they bring life experiences together through either their use or meaning.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What do we live with and carry with us as mementos, decorations, ornaments and trinkets that are part of our making?</a:t>
            </a:r>
          </a:p>
          <a:p>
            <a:endParaRPr lang="en-GB" sz="2000" dirty="0">
              <a:latin typeface="Arial" panose="020B0604020202020204" pitchFamily="34" charset="0"/>
              <a:cs typeface="Arial" panose="020B0604020202020204" pitchFamily="34" charset="0"/>
            </a:endParaRPr>
          </a:p>
          <a:p>
            <a:pPr marL="36000"/>
            <a:r>
              <a:rPr lang="en-GB" sz="1400" dirty="0">
                <a:latin typeface="Arial" panose="020B0604020202020204" pitchFamily="34" charset="0"/>
                <a:cs typeface="Arial" panose="020B0604020202020204" pitchFamily="34" charset="0"/>
              </a:rPr>
              <a:t>Photo: The Living Table curated by </a:t>
            </a:r>
            <a:r>
              <a:rPr lang="en-GB" sz="1400" b="0" i="0" u="none" strike="noStrike" dirty="0">
                <a:effectLst/>
                <a:latin typeface="Arial" panose="020B0604020202020204" pitchFamily="34" charset="0"/>
                <a:cs typeface="Arial" panose="020B0604020202020204" pitchFamily="34" charset="0"/>
              </a:rPr>
              <a:t>Désirée Coral, </a:t>
            </a:r>
            <a:r>
              <a:rPr lang="en-GB" sz="1400" b="0" i="0" u="none" strike="noStrike" dirty="0">
                <a:effectLst/>
                <a:latin typeface="Inter"/>
              </a:rPr>
              <a:t>The Living Table is inspired by the life that grows around a table: from the life of insects that pollinate crops to the cultural and political life made manifest in recipes, traditions and dinner table habits.</a:t>
            </a:r>
            <a:endParaRPr lang="en-US" sz="1400" dirty="0">
              <a:latin typeface="Arial" panose="020B0604020202020204" pitchFamily="34" charset="0"/>
              <a:cs typeface="Arial" panose="020B0604020202020204" pitchFamily="34" charset="0"/>
            </a:endParaRPr>
          </a:p>
          <a:p>
            <a:pPr marL="36000"/>
            <a:endParaRPr lang="en-US" sz="1400" dirty="0">
              <a:latin typeface="Arial"/>
              <a:cs typeface="Arial"/>
            </a:endParaRPr>
          </a:p>
          <a:p>
            <a:endParaRPr lang="en-US" dirty="0"/>
          </a:p>
        </p:txBody>
      </p:sp>
      <p:pic>
        <p:nvPicPr>
          <p:cNvPr id="3" name="Picture 2" descr="A candle on a plate&#10;&#10;AI-generated content may be incorrect.">
            <a:extLst>
              <a:ext uri="{FF2B5EF4-FFF2-40B4-BE49-F238E27FC236}">
                <a16:creationId xmlns:a16="http://schemas.microsoft.com/office/drawing/2014/main" id="{953B9DB2-0F6E-279B-91CA-E9A055010CD9}"/>
              </a:ext>
            </a:extLst>
          </p:cNvPr>
          <p:cNvPicPr>
            <a:picLocks noChangeAspect="1"/>
          </p:cNvPicPr>
          <p:nvPr/>
        </p:nvPicPr>
        <p:blipFill>
          <a:blip r:embed="rId2"/>
          <a:stretch>
            <a:fillRect/>
          </a:stretch>
        </p:blipFill>
        <p:spPr>
          <a:xfrm>
            <a:off x="6096000" y="461519"/>
            <a:ext cx="5593654" cy="5934961"/>
          </a:xfrm>
          <a:prstGeom prst="rect">
            <a:avLst/>
          </a:prstGeom>
        </p:spPr>
      </p:pic>
    </p:spTree>
    <p:extLst>
      <p:ext uri="{BB962C8B-B14F-4D97-AF65-F5344CB8AC3E}">
        <p14:creationId xmlns:p14="http://schemas.microsoft.com/office/powerpoint/2010/main" val="335877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B1A040-E92A-8E6C-1C85-99441CE3B449}"/>
              </a:ext>
            </a:extLst>
          </p:cNvPr>
          <p:cNvSpPr txBox="1"/>
          <p:nvPr/>
        </p:nvSpPr>
        <p:spPr>
          <a:xfrm>
            <a:off x="957431" y="892885"/>
            <a:ext cx="231154" cy="369332"/>
          </a:xfrm>
          <a:prstGeom prst="rect">
            <a:avLst/>
          </a:prstGeom>
          <a:noFill/>
        </p:spPr>
        <p:txBody>
          <a:bodyPr wrap="none" rtlCol="0">
            <a:spAutoFit/>
          </a:bodyPr>
          <a:lstStyle/>
          <a:p>
            <a:r>
              <a:rPr lang="en-US" dirty="0"/>
              <a:t> </a:t>
            </a:r>
          </a:p>
        </p:txBody>
      </p:sp>
      <p:sp>
        <p:nvSpPr>
          <p:cNvPr id="5" name="TextBox 4">
            <a:extLst>
              <a:ext uri="{FF2B5EF4-FFF2-40B4-BE49-F238E27FC236}">
                <a16:creationId xmlns:a16="http://schemas.microsoft.com/office/drawing/2014/main" id="{2E550351-56CE-9BB6-654E-1A66D1CE5818}"/>
              </a:ext>
            </a:extLst>
          </p:cNvPr>
          <p:cNvSpPr txBox="1"/>
          <p:nvPr/>
        </p:nvSpPr>
        <p:spPr>
          <a:xfrm>
            <a:off x="226878" y="273040"/>
            <a:ext cx="6128952" cy="6494085"/>
          </a:xfrm>
          <a:prstGeom prst="rect">
            <a:avLst/>
          </a:prstGeom>
          <a:solidFill>
            <a:srgbClr val="D497A7"/>
          </a:solidFill>
        </p:spPr>
        <p:txBody>
          <a:bodyPr wrap="square" lIns="91440" tIns="45720" rIns="91440" bIns="45720" rtlCol="0" anchor="t">
            <a:spAutoFit/>
          </a:bodyPr>
          <a:lstStyle/>
          <a:p>
            <a:endParaRPr lang="en-GB" sz="2000" b="0" i="0" u="none" strike="noStrike" dirty="0">
              <a:solidFill>
                <a:srgbClr val="000000"/>
              </a:solidFill>
              <a:effectLst/>
              <a:latin typeface="Arial" panose="020B0604020202020204" pitchFamily="34" charset="0"/>
              <a:cs typeface="Arial" panose="020B0604020202020204" pitchFamily="34" charset="0"/>
            </a:endParaRPr>
          </a:p>
          <a:p>
            <a:r>
              <a:rPr lang="en-GB" b="0" i="0" u="none" strike="noStrike" dirty="0">
                <a:solidFill>
                  <a:srgbClr val="000000"/>
                </a:solidFill>
                <a:effectLst/>
                <a:latin typeface="Arial"/>
                <a:cs typeface="Arial"/>
              </a:rPr>
              <a:t>The possessions of our lives are brought together as a collection that associates to storytelling. </a:t>
            </a:r>
            <a:endParaRPr lang="en-GB" dirty="0"/>
          </a:p>
          <a:p>
            <a:endParaRPr lang="en-GB" dirty="0">
              <a:solidFill>
                <a:srgbClr val="000000"/>
              </a:solidFill>
              <a:latin typeface="Arial" panose="020B0604020202020204" pitchFamily="34" charset="0"/>
              <a:cs typeface="Arial" panose="020B0604020202020204" pitchFamily="34" charset="0"/>
            </a:endParaRPr>
          </a:p>
          <a:p>
            <a:r>
              <a:rPr lang="en-GB" b="0" i="0" u="none" strike="noStrike" dirty="0">
                <a:solidFill>
                  <a:srgbClr val="000000"/>
                </a:solidFill>
                <a:effectLst/>
                <a:latin typeface="Arial" panose="020B0604020202020204" pitchFamily="34" charset="0"/>
                <a:cs typeface="Arial" panose="020B0604020202020204" pitchFamily="34" charset="0"/>
              </a:rPr>
              <a:t>These </a:t>
            </a:r>
            <a:r>
              <a:rPr lang="en-GB" dirty="0">
                <a:solidFill>
                  <a:srgbClr val="000000"/>
                </a:solidFill>
                <a:latin typeface="Arial" panose="020B0604020202020204" pitchFamily="34" charset="0"/>
                <a:cs typeface="Arial" panose="020B0604020202020204" pitchFamily="34" charset="0"/>
              </a:rPr>
              <a:t>possessions</a:t>
            </a:r>
            <a:r>
              <a:rPr lang="en-GB" b="0" i="0" u="none" strike="noStrike" dirty="0">
                <a:solidFill>
                  <a:srgbClr val="000000"/>
                </a:solidFill>
                <a:effectLst/>
                <a:latin typeface="Arial" panose="020B0604020202020204" pitchFamily="34" charset="0"/>
                <a:cs typeface="Arial" panose="020B0604020202020204" pitchFamily="34" charset="0"/>
              </a:rPr>
              <a:t> may be a combination of functional objects, bric-a-brac, heirlooms, trinkets, souvenirs, handmade artworks and the ephemera of possessions in general—no object is </a:t>
            </a:r>
            <a:r>
              <a:rPr lang="en-GB" dirty="0">
                <a:solidFill>
                  <a:srgbClr val="000000"/>
                </a:solidFill>
                <a:latin typeface="Arial" panose="020B0604020202020204" pitchFamily="34" charset="0"/>
                <a:cs typeface="Arial" panose="020B0604020202020204" pitchFamily="34" charset="0"/>
              </a:rPr>
              <a:t>excluded in the production of home. Displaying our possessions is not unlike a form of journalling. </a:t>
            </a:r>
          </a:p>
          <a:p>
            <a:endParaRPr lang="en-GB" dirty="0">
              <a:solidFill>
                <a:srgbClr val="000000"/>
              </a:solidFill>
              <a:latin typeface="Arial" panose="020B0604020202020204" pitchFamily="34" charset="0"/>
              <a:cs typeface="Arial" panose="020B0604020202020204" pitchFamily="34" charset="0"/>
            </a:endParaRPr>
          </a:p>
          <a:p>
            <a:r>
              <a:rPr lang="en-GB" dirty="0">
                <a:solidFill>
                  <a:srgbClr val="000000"/>
                </a:solidFill>
                <a:latin typeface="Arial"/>
                <a:cs typeface="Arial"/>
              </a:rPr>
              <a:t>So different displays can reflect life landscapes, the seasons of our lives connected to times of the year and thinking about seasons in terms of different life experiences and chapters in our lives.</a:t>
            </a:r>
          </a:p>
          <a:p>
            <a:endParaRPr lang="en-GB" dirty="0">
              <a:solidFill>
                <a:srgbClr val="000000"/>
              </a:solidFill>
              <a:latin typeface="Arial"/>
              <a:cs typeface="Arial"/>
            </a:endParaRPr>
          </a:p>
          <a:p>
            <a:r>
              <a:rPr lang="en-GB" dirty="0">
                <a:solidFill>
                  <a:srgbClr val="000000"/>
                </a:solidFill>
                <a:latin typeface="Arial"/>
                <a:cs typeface="Arial"/>
              </a:rPr>
              <a:t>Even clutter can be considered an art installation, an archive of our life collections on display as an idiosyncratic arrangement which often characterises life on the move.</a:t>
            </a:r>
          </a:p>
          <a:p>
            <a:endParaRPr lang="en-GB" dirty="0">
              <a:solidFill>
                <a:srgbClr val="000000"/>
              </a:solidFill>
              <a:latin typeface="Arial"/>
              <a:cs typeface="Arial"/>
            </a:endParaRPr>
          </a:p>
          <a:p>
            <a:endParaRPr lang="en-GB" dirty="0">
              <a:solidFill>
                <a:srgbClr val="000000"/>
              </a:solidFill>
              <a:latin typeface="Arial"/>
              <a:cs typeface="Arial"/>
            </a:endParaRPr>
          </a:p>
          <a:p>
            <a:endParaRPr lang="en-GB" dirty="0">
              <a:solidFill>
                <a:srgbClr val="000000"/>
              </a:solidFill>
              <a:latin typeface="Arial"/>
              <a:cs typeface="Arial"/>
            </a:endParaRPr>
          </a:p>
          <a:p>
            <a:endParaRPr lang="en-GB" dirty="0">
              <a:solidFill>
                <a:srgbClr val="000000"/>
              </a:solidFill>
              <a:latin typeface="Arial"/>
              <a:cs typeface="Arial"/>
            </a:endParaRPr>
          </a:p>
        </p:txBody>
      </p:sp>
      <p:pic>
        <p:nvPicPr>
          <p:cNvPr id="2" name="Picture 1">
            <a:extLst>
              <a:ext uri="{FF2B5EF4-FFF2-40B4-BE49-F238E27FC236}">
                <a16:creationId xmlns:a16="http://schemas.microsoft.com/office/drawing/2014/main" id="{96E719A2-7C62-159D-48F8-31976DA41FD5}"/>
              </a:ext>
            </a:extLst>
          </p:cNvPr>
          <p:cNvPicPr>
            <a:picLocks noChangeAspect="1"/>
          </p:cNvPicPr>
          <p:nvPr/>
        </p:nvPicPr>
        <p:blipFill>
          <a:blip r:embed="rId2"/>
          <a:stretch>
            <a:fillRect/>
          </a:stretch>
        </p:blipFill>
        <p:spPr>
          <a:xfrm>
            <a:off x="6673025" y="107707"/>
            <a:ext cx="4438320" cy="3321293"/>
          </a:xfrm>
          <a:prstGeom prst="rect">
            <a:avLst/>
          </a:prstGeom>
        </p:spPr>
      </p:pic>
      <p:pic>
        <p:nvPicPr>
          <p:cNvPr id="7" name="Picture 6" descr="A table with books on it&#10;&#10;AI-generated content may be incorrect.">
            <a:extLst>
              <a:ext uri="{FF2B5EF4-FFF2-40B4-BE49-F238E27FC236}">
                <a16:creationId xmlns:a16="http://schemas.microsoft.com/office/drawing/2014/main" id="{A83C083A-4D3C-4317-C919-7F99C4EF48E9}"/>
              </a:ext>
            </a:extLst>
          </p:cNvPr>
          <p:cNvPicPr>
            <a:picLocks noChangeAspect="1"/>
          </p:cNvPicPr>
          <p:nvPr/>
        </p:nvPicPr>
        <p:blipFill>
          <a:blip r:embed="rId3"/>
          <a:stretch>
            <a:fillRect/>
          </a:stretch>
        </p:blipFill>
        <p:spPr>
          <a:xfrm>
            <a:off x="6673025" y="3520083"/>
            <a:ext cx="4438321" cy="3217783"/>
          </a:xfrm>
          <a:prstGeom prst="rect">
            <a:avLst/>
          </a:prstGeom>
        </p:spPr>
      </p:pic>
      <p:sp>
        <p:nvSpPr>
          <p:cNvPr id="9" name="TextBox 8">
            <a:extLst>
              <a:ext uri="{FF2B5EF4-FFF2-40B4-BE49-F238E27FC236}">
                <a16:creationId xmlns:a16="http://schemas.microsoft.com/office/drawing/2014/main" id="{A9D2C944-33C6-B516-4AA1-5646EF85783A}"/>
              </a:ext>
            </a:extLst>
          </p:cNvPr>
          <p:cNvSpPr txBox="1"/>
          <p:nvPr/>
        </p:nvSpPr>
        <p:spPr>
          <a:xfrm>
            <a:off x="226878" y="5965115"/>
            <a:ext cx="5334699" cy="307777"/>
          </a:xfrm>
          <a:prstGeom prst="rect">
            <a:avLst/>
          </a:prstGeom>
          <a:noFill/>
        </p:spPr>
        <p:txBody>
          <a:bodyPr wrap="square" rtlCol="0">
            <a:spAutoFit/>
          </a:bodyPr>
          <a:lstStyle/>
          <a:p>
            <a:r>
              <a:rPr lang="en-US" sz="1400" dirty="0"/>
              <a:t>Bottom Photo Credits: Sahin Sezer</a:t>
            </a:r>
          </a:p>
        </p:txBody>
      </p:sp>
    </p:spTree>
    <p:extLst>
      <p:ext uri="{BB962C8B-B14F-4D97-AF65-F5344CB8AC3E}">
        <p14:creationId xmlns:p14="http://schemas.microsoft.com/office/powerpoint/2010/main" val="2089009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 name="Rectangle 111">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a:extLst>
              <a:ext uri="{FF2B5EF4-FFF2-40B4-BE49-F238E27FC236}">
                <a16:creationId xmlns:a16="http://schemas.microsoft.com/office/drawing/2014/main" id="{7F277EAE-FC73-4AE5-9BDB-0BE814F954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17" name="Oval 116">
              <a:extLst>
                <a:ext uri="{FF2B5EF4-FFF2-40B4-BE49-F238E27FC236}">
                  <a16:creationId xmlns:a16="http://schemas.microsoft.com/office/drawing/2014/main" id="{66CC8DCE-8D82-400F-A315-4CD008FDA6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339B13E9-2F1D-489D-842D-20AC7313D1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1E7447BD-F39C-4290-8A87-E61FD98A28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AEB36854-40EE-40C4-A488-60EAA83B2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Oval 120">
              <a:extLst>
                <a:ext uri="{FF2B5EF4-FFF2-40B4-BE49-F238E27FC236}">
                  <a16:creationId xmlns:a16="http://schemas.microsoft.com/office/drawing/2014/main" id="{77165098-3853-4969-9EAF-796B9751F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A7EF9153-D515-4DA2-A63C-58C0298309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descr="A group of cleaning supplies&#10;&#10;AI-generated content may be incorrect.">
            <a:extLst>
              <a:ext uri="{FF2B5EF4-FFF2-40B4-BE49-F238E27FC236}">
                <a16:creationId xmlns:a16="http://schemas.microsoft.com/office/drawing/2014/main" id="{8EE06037-3E70-2F6F-C51B-D417D746432B}"/>
              </a:ext>
            </a:extLst>
          </p:cNvPr>
          <p:cNvPicPr>
            <a:picLocks noChangeAspect="1"/>
          </p:cNvPicPr>
          <p:nvPr/>
        </p:nvPicPr>
        <p:blipFill>
          <a:blip r:embed="rId2"/>
          <a:srcRect t="4426" r="-1" b="-1"/>
          <a:stretch>
            <a:fillRect/>
          </a:stretch>
        </p:blipFill>
        <p:spPr>
          <a:xfrm>
            <a:off x="475099" y="794698"/>
            <a:ext cx="2647399" cy="3162778"/>
          </a:xfrm>
          <a:prstGeom prst="rect">
            <a:avLst/>
          </a:prstGeom>
        </p:spPr>
      </p:pic>
      <p:grpSp>
        <p:nvGrpSpPr>
          <p:cNvPr id="124" name="Group 123">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0585" y="561296"/>
            <a:ext cx="304800" cy="429768"/>
            <a:chOff x="215328" y="-46937"/>
            <a:chExt cx="304800" cy="2773841"/>
          </a:xfrm>
        </p:grpSpPr>
        <p:cxnSp>
          <p:nvCxnSpPr>
            <p:cNvPr id="125" name="Straight Connector 124">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14" name="Picture 13" descr="A coffee pot and a mug with a banana and a book&#10;&#10;AI-generated content may be incorrect.">
            <a:extLst>
              <a:ext uri="{FF2B5EF4-FFF2-40B4-BE49-F238E27FC236}">
                <a16:creationId xmlns:a16="http://schemas.microsoft.com/office/drawing/2014/main" id="{687E0F73-51EA-83B7-9086-7E36B72623F5}"/>
              </a:ext>
            </a:extLst>
          </p:cNvPr>
          <p:cNvPicPr>
            <a:picLocks noChangeAspect="1"/>
          </p:cNvPicPr>
          <p:nvPr/>
        </p:nvPicPr>
        <p:blipFill>
          <a:blip r:embed="rId3"/>
          <a:srcRect l="9483" r="6812" b="1"/>
          <a:stretch>
            <a:fillRect/>
          </a:stretch>
        </p:blipFill>
        <p:spPr>
          <a:xfrm>
            <a:off x="3327022" y="850178"/>
            <a:ext cx="2647399" cy="3162778"/>
          </a:xfrm>
          <a:prstGeom prst="rect">
            <a:avLst/>
          </a:prstGeom>
          <a:solidFill>
            <a:schemeClr val="tx1">
              <a:alpha val="0"/>
            </a:schemeClr>
          </a:solidFill>
        </p:spPr>
      </p:pic>
      <p:pic>
        <p:nvPicPr>
          <p:cNvPr id="34" name="Picture 33" descr="A group of glass objects&#10;&#10;AI-generated content may be incorrect.">
            <a:extLst>
              <a:ext uri="{FF2B5EF4-FFF2-40B4-BE49-F238E27FC236}">
                <a16:creationId xmlns:a16="http://schemas.microsoft.com/office/drawing/2014/main" id="{7D890F48-6DA7-003F-9DE5-0F7939D26C8C}"/>
              </a:ext>
            </a:extLst>
          </p:cNvPr>
          <p:cNvPicPr>
            <a:picLocks noChangeAspect="1"/>
          </p:cNvPicPr>
          <p:nvPr/>
        </p:nvPicPr>
        <p:blipFill>
          <a:blip r:embed="rId4"/>
          <a:srcRect l="16295" r="1" b="1"/>
          <a:stretch>
            <a:fillRect/>
          </a:stretch>
        </p:blipFill>
        <p:spPr>
          <a:xfrm>
            <a:off x="6147551" y="850178"/>
            <a:ext cx="2647399" cy="3162778"/>
          </a:xfrm>
          <a:prstGeom prst="rect">
            <a:avLst/>
          </a:prstGeom>
        </p:spPr>
      </p:pic>
      <p:sp>
        <p:nvSpPr>
          <p:cNvPr id="130" name="Rectangle 129">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133" name="Straight Connector 132">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8" name="Picture 7" descr="A group of toys on a table&#10;&#10;AI-generated content may be incorrect.">
            <a:extLst>
              <a:ext uri="{FF2B5EF4-FFF2-40B4-BE49-F238E27FC236}">
                <a16:creationId xmlns:a16="http://schemas.microsoft.com/office/drawing/2014/main" id="{0BDA3598-D1C1-CAC6-27FD-0983F9569961}"/>
              </a:ext>
            </a:extLst>
          </p:cNvPr>
          <p:cNvPicPr>
            <a:picLocks noChangeAspect="1"/>
          </p:cNvPicPr>
          <p:nvPr/>
        </p:nvPicPr>
        <p:blipFill>
          <a:blip r:embed="rId5"/>
          <a:srcRect l="1608" r="14687" b="1"/>
          <a:stretch>
            <a:fillRect/>
          </a:stretch>
        </p:blipFill>
        <p:spPr>
          <a:xfrm>
            <a:off x="9005624" y="809010"/>
            <a:ext cx="2647399" cy="3162778"/>
          </a:xfrm>
          <a:prstGeom prst="rect">
            <a:avLst/>
          </a:prstGeom>
        </p:spPr>
      </p:pic>
      <p:sp>
        <p:nvSpPr>
          <p:cNvPr id="138" name="Rectangle 137">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0" name="Group 139">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141" name="Straight Connector 140">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6A9558C6-D847-EFC9-D85B-FF167D35A99C}"/>
              </a:ext>
            </a:extLst>
          </p:cNvPr>
          <p:cNvSpPr txBox="1"/>
          <p:nvPr/>
        </p:nvSpPr>
        <p:spPr>
          <a:xfrm>
            <a:off x="655344" y="5937571"/>
            <a:ext cx="11146970" cy="2129599"/>
          </a:xfrm>
          <a:prstGeom prst="rect">
            <a:avLst/>
          </a:prstGeom>
          <a:noFill/>
        </p:spPr>
        <p:txBody>
          <a:bodyPr vert="horz" lIns="91440" tIns="45720" rIns="91440" bIns="45720" rtlCol="0" anchor="t">
            <a:normAutofit/>
          </a:bodyPr>
          <a:lstStyle/>
          <a:p>
            <a:pPr>
              <a:lnSpc>
                <a:spcPct val="90000"/>
              </a:lnSpc>
              <a:spcAft>
                <a:spcPts val="600"/>
              </a:spcAft>
            </a:pPr>
            <a:r>
              <a:rPr lang="en-US" sz="1400" dirty="0">
                <a:solidFill>
                  <a:schemeClr val="bg1"/>
                </a:solidFill>
              </a:rPr>
              <a:t>Whitaker, P. &amp; McHugh, C. Making Arrangements: The Curation of Grief in the  Home Studio, Canadian Journal of Art Therapy</a:t>
            </a:r>
          </a:p>
          <a:p>
            <a:pPr>
              <a:lnSpc>
                <a:spcPct val="90000"/>
              </a:lnSpc>
              <a:spcAft>
                <a:spcPts val="600"/>
              </a:spcAft>
            </a:pPr>
            <a:r>
              <a:rPr lang="en-US" sz="1400" dirty="0" err="1">
                <a:solidFill>
                  <a:schemeClr val="bg1"/>
                </a:solidFill>
              </a:rPr>
              <a:t>Inshra</a:t>
            </a:r>
            <a:r>
              <a:rPr lang="en-US" sz="1400" dirty="0">
                <a:solidFill>
                  <a:schemeClr val="bg1"/>
                </a:solidFill>
              </a:rPr>
              <a:t> Russell, I Made a Still Life Everyday for 30 Days During Lockdown,  Instagram</a:t>
            </a:r>
          </a:p>
        </p:txBody>
      </p:sp>
      <p:sp>
        <p:nvSpPr>
          <p:cNvPr id="47" name="TextBox 46">
            <a:extLst>
              <a:ext uri="{FF2B5EF4-FFF2-40B4-BE49-F238E27FC236}">
                <a16:creationId xmlns:a16="http://schemas.microsoft.com/office/drawing/2014/main" id="{2CB68959-415E-E7F7-B118-AD355ABA204F}"/>
              </a:ext>
            </a:extLst>
          </p:cNvPr>
          <p:cNvSpPr txBox="1"/>
          <p:nvPr/>
        </p:nvSpPr>
        <p:spPr>
          <a:xfrm>
            <a:off x="558255" y="4478821"/>
            <a:ext cx="11178592" cy="1200329"/>
          </a:xfrm>
          <a:prstGeom prst="rect">
            <a:avLst/>
          </a:prstGeom>
          <a:noFill/>
        </p:spPr>
        <p:txBody>
          <a:bodyPr wrap="square" rtlCol="0">
            <a:spAutoFit/>
          </a:bodyPr>
          <a:lstStyle/>
          <a:p>
            <a:r>
              <a:rPr lang="en-US" dirty="0">
                <a:solidFill>
                  <a:schemeClr val="bg1"/>
                </a:solidFill>
                <a:latin typeface="Avenir Book" panose="02000503020000020003" pitchFamily="2" charset="0"/>
              </a:rPr>
              <a:t>These displays are energies of life that are compositions of remembrance and potential. They are domestic ceremonials offering refuge and a retreat into the making of our own  museum or gallery where we live. Home based autobiographical landscapes preserve and compose as a material vocabulary</a:t>
            </a:r>
            <a:r>
              <a:rPr lang="en-GB" dirty="0">
                <a:solidFill>
                  <a:schemeClr val="bg1"/>
                </a:solidFill>
                <a:latin typeface="Avenir Book" panose="02000503020000020003" pitchFamily="2" charset="0"/>
              </a:rPr>
              <a:t>.</a:t>
            </a:r>
          </a:p>
          <a:p>
            <a:endParaRPr lang="en-US" dirty="0"/>
          </a:p>
        </p:txBody>
      </p:sp>
    </p:spTree>
    <p:extLst>
      <p:ext uri="{BB962C8B-B14F-4D97-AF65-F5344CB8AC3E}">
        <p14:creationId xmlns:p14="http://schemas.microsoft.com/office/powerpoint/2010/main" val="1141090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lant in a pot&#10;&#10;AI-generated content may be incorrect.">
            <a:extLst>
              <a:ext uri="{FF2B5EF4-FFF2-40B4-BE49-F238E27FC236}">
                <a16:creationId xmlns:a16="http://schemas.microsoft.com/office/drawing/2014/main" id="{D568F379-881F-AA14-AE8F-D5876349E8BE}"/>
              </a:ext>
            </a:extLst>
          </p:cNvPr>
          <p:cNvPicPr>
            <a:picLocks noChangeAspect="1"/>
          </p:cNvPicPr>
          <p:nvPr/>
        </p:nvPicPr>
        <p:blipFill>
          <a:blip r:embed="rId2" cstate="print">
            <a:extLst>
              <a:ext uri="{28A0092B-C50C-407E-A947-70E740481C1C}">
                <a14:useLocalDpi xmlns:a14="http://schemas.microsoft.com/office/drawing/2010/main" val="0"/>
              </a:ext>
            </a:extLst>
          </a:blip>
          <a:srcRect t="11712" r="-1" b="9222"/>
          <a:stretch>
            <a:fillRect/>
          </a:stretch>
        </p:blipFill>
        <p:spPr bwMode="auto">
          <a:xfrm>
            <a:off x="20"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a:noFill/>
        </p:spPr>
      </p:pic>
      <p:pic>
        <p:nvPicPr>
          <p:cNvPr id="9" name="Picture 8" descr="A vase with dried flowers&#10;&#10;AI-generated content may be incorrect.">
            <a:extLst>
              <a:ext uri="{FF2B5EF4-FFF2-40B4-BE49-F238E27FC236}">
                <a16:creationId xmlns:a16="http://schemas.microsoft.com/office/drawing/2014/main" id="{9D2EA8FD-EA23-D4C3-5E5D-77D2983EFB39}"/>
              </a:ext>
            </a:extLst>
          </p:cNvPr>
          <p:cNvPicPr>
            <a:picLocks noChangeAspect="1"/>
          </p:cNvPicPr>
          <p:nvPr/>
        </p:nvPicPr>
        <p:blipFill>
          <a:blip r:embed="rId3"/>
          <a:srcRect t="17949" r="1" b="14409"/>
          <a:stretch>
            <a:fillRect/>
          </a:stretch>
        </p:blipFill>
        <p:spPr>
          <a:xfrm>
            <a:off x="4191002" y="10"/>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pic>
        <p:nvPicPr>
          <p:cNvPr id="7" name="Picture 6" descr="A group of flowers and leaves&#10;&#10;AI-generated content may be incorrect.">
            <a:extLst>
              <a:ext uri="{FF2B5EF4-FFF2-40B4-BE49-F238E27FC236}">
                <a16:creationId xmlns:a16="http://schemas.microsoft.com/office/drawing/2014/main" id="{2FF39C3A-AB39-3E42-7BDB-492C31314A38}"/>
              </a:ext>
            </a:extLst>
          </p:cNvPr>
          <p:cNvPicPr>
            <a:picLocks noChangeAspect="1"/>
          </p:cNvPicPr>
          <p:nvPr/>
        </p:nvPicPr>
        <p:blipFill>
          <a:blip r:embed="rId4"/>
          <a:srcRect t="5925" r="-2" b="9907"/>
          <a:stretch>
            <a:fillRect/>
          </a:stretch>
        </p:blipFill>
        <p:spPr>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p:spPr>
      </p:pic>
      <p:grpSp>
        <p:nvGrpSpPr>
          <p:cNvPr id="20" name="Group 19">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7" name="Freeform: Shape 16">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TextBox 4">
            <a:extLst>
              <a:ext uri="{FF2B5EF4-FFF2-40B4-BE49-F238E27FC236}">
                <a16:creationId xmlns:a16="http://schemas.microsoft.com/office/drawing/2014/main" id="{4E40C549-F015-93C9-AAD1-55E737450CF1}"/>
              </a:ext>
            </a:extLst>
          </p:cNvPr>
          <p:cNvSpPr txBox="1"/>
          <p:nvPr/>
        </p:nvSpPr>
        <p:spPr>
          <a:xfrm>
            <a:off x="631902" y="4294283"/>
            <a:ext cx="10928195" cy="2754351"/>
          </a:xfrm>
          <a:prstGeom prst="rect">
            <a:avLst/>
          </a:prstGeom>
        </p:spPr>
        <p:txBody>
          <a:bodyPr vert="horz" lIns="91440" tIns="45720" rIns="91440" bIns="45720" rtlCol="0">
            <a:normAutofit fontScale="77500" lnSpcReduction="20000"/>
          </a:bodyPr>
          <a:lstStyle/>
          <a:p>
            <a:pPr>
              <a:lnSpc>
                <a:spcPct val="90000"/>
              </a:lnSpc>
              <a:spcAft>
                <a:spcPts val="600"/>
              </a:spcAft>
            </a:pPr>
            <a:r>
              <a:rPr lang="en-US" sz="2300" dirty="0">
                <a:solidFill>
                  <a:schemeClr val="bg1">
                    <a:alpha val="80000"/>
                  </a:schemeClr>
                </a:solidFill>
                <a:latin typeface="Avenir Book" panose="02000503020000020003" pitchFamily="2" charset="0"/>
              </a:rPr>
              <a:t>“This home décor arrangement reminds me that care can be both </a:t>
            </a:r>
            <a:r>
              <a:rPr lang="en-US" sz="2300" i="1" dirty="0">
                <a:solidFill>
                  <a:schemeClr val="bg1">
                    <a:alpha val="80000"/>
                  </a:schemeClr>
                </a:solidFill>
                <a:latin typeface="Avenir Book" panose="02000503020000020003" pitchFamily="2" charset="0"/>
              </a:rPr>
              <a:t>felt</a:t>
            </a:r>
            <a:r>
              <a:rPr lang="en-US" sz="2300" dirty="0">
                <a:solidFill>
                  <a:schemeClr val="bg1">
                    <a:alpha val="80000"/>
                  </a:schemeClr>
                </a:solidFill>
                <a:latin typeface="Avenir Book" panose="02000503020000020003" pitchFamily="2" charset="0"/>
              </a:rPr>
              <a:t> and </a:t>
            </a:r>
            <a:r>
              <a:rPr lang="en-US" sz="2300" i="1" dirty="0">
                <a:solidFill>
                  <a:schemeClr val="bg1">
                    <a:alpha val="80000"/>
                  </a:schemeClr>
                </a:solidFill>
                <a:latin typeface="Avenir Book" panose="02000503020000020003" pitchFamily="2" charset="0"/>
              </a:rPr>
              <a:t>arranged, </a:t>
            </a:r>
            <a:r>
              <a:rPr lang="en-US" sz="2300" dirty="0">
                <a:solidFill>
                  <a:schemeClr val="bg1">
                    <a:alpha val="80000"/>
                  </a:schemeClr>
                </a:solidFill>
                <a:latin typeface="Avenir Book" panose="02000503020000020003" pitchFamily="2" charset="0"/>
              </a:rPr>
              <a:t>intuitively composed, yet deeply significant. It reflects a personal </a:t>
            </a:r>
            <a:r>
              <a:rPr lang="en-US" sz="2300" i="1" dirty="0">
                <a:solidFill>
                  <a:schemeClr val="bg1">
                    <a:alpha val="80000"/>
                  </a:schemeClr>
                </a:solidFill>
                <a:latin typeface="Avenir Book" panose="02000503020000020003" pitchFamily="2" charset="0"/>
              </a:rPr>
              <a:t>ecology of care</a:t>
            </a:r>
            <a:r>
              <a:rPr lang="en-US" sz="2300" dirty="0">
                <a:solidFill>
                  <a:schemeClr val="bg1">
                    <a:alpha val="80000"/>
                  </a:schemeClr>
                </a:solidFill>
                <a:latin typeface="Avenir Book" panose="02000503020000020003" pitchFamily="2" charset="0"/>
              </a:rPr>
              <a:t>, a quiet system of interconnected elements that nourish, support, and transmit care to me. The jade plant anchors the scene, </a:t>
            </a:r>
            <a:r>
              <a:rPr lang="en-US" sz="2300" dirty="0" err="1">
                <a:solidFill>
                  <a:schemeClr val="bg1">
                    <a:alpha val="80000"/>
                  </a:schemeClr>
                </a:solidFill>
                <a:latin typeface="Avenir Book" panose="02000503020000020003" pitchFamily="2" charset="0"/>
              </a:rPr>
              <a:t>symbolising</a:t>
            </a:r>
            <a:r>
              <a:rPr lang="en-US" sz="2300" dirty="0">
                <a:solidFill>
                  <a:schemeClr val="bg1">
                    <a:alpha val="80000"/>
                  </a:schemeClr>
                </a:solidFill>
                <a:latin typeface="Avenir Book" panose="02000503020000020003" pitchFamily="2" charset="0"/>
              </a:rPr>
              <a:t> rootedness and regulation. </a:t>
            </a:r>
          </a:p>
          <a:p>
            <a:pPr>
              <a:lnSpc>
                <a:spcPct val="90000"/>
              </a:lnSpc>
              <a:spcAft>
                <a:spcPts val="600"/>
              </a:spcAft>
            </a:pPr>
            <a:r>
              <a:rPr lang="en-US" sz="2300" dirty="0">
                <a:solidFill>
                  <a:schemeClr val="bg1">
                    <a:alpha val="80000"/>
                  </a:schemeClr>
                </a:solidFill>
                <a:latin typeface="Avenir Book" panose="02000503020000020003" pitchFamily="2" charset="0"/>
              </a:rPr>
              <a:t>Around it, natural forms, handmade objects, and found materials form a small altar of presence. More than decoration, this is an invitation to attune, to slow down, notice, and connect with nature, memory, and self. In my art therapy practice, I’m increasingly aware of how such subtle ecologies shape the therapeutic space. The placement of materials, the presence of organic forms, and the quiet symbolism of everyday objects foster safety, containment, and relational depth. These are not aesthetic choices alone, they are intentional acts of care. Bringing this ecology into my work </a:t>
            </a:r>
            <a:r>
              <a:rPr lang="en-US" sz="2300" dirty="0" err="1">
                <a:solidFill>
                  <a:schemeClr val="bg1">
                    <a:alpha val="80000"/>
                  </a:schemeClr>
                </a:solidFill>
                <a:latin typeface="Avenir Book" panose="02000503020000020003" pitchFamily="2" charset="0"/>
              </a:rPr>
              <a:t>honours</a:t>
            </a:r>
            <a:r>
              <a:rPr lang="en-US" sz="2300" dirty="0">
                <a:solidFill>
                  <a:schemeClr val="bg1">
                    <a:alpha val="80000"/>
                  </a:schemeClr>
                </a:solidFill>
                <a:latin typeface="Avenir Book" panose="02000503020000020003" pitchFamily="2" charset="0"/>
              </a:rPr>
              <a:t> the body, the image, and the environment as co-regulators, each holding space for what may not yet be spoken” (MSc Art Psychotherapy Trainee, 2025).</a:t>
            </a:r>
          </a:p>
          <a:p>
            <a:pPr indent="-228600" algn="just">
              <a:lnSpc>
                <a:spcPct val="90000"/>
              </a:lnSpc>
              <a:spcAft>
                <a:spcPts val="600"/>
              </a:spcAft>
              <a:buFont typeface="Arial" panose="020B0604020202020204" pitchFamily="34" charset="0"/>
              <a:buChar char="•"/>
            </a:pPr>
            <a:endParaRPr lang="en-US" sz="600" dirty="0">
              <a:solidFill>
                <a:schemeClr val="bg1">
                  <a:alpha val="80000"/>
                </a:schemeClr>
              </a:solidFill>
            </a:endParaRPr>
          </a:p>
        </p:txBody>
      </p:sp>
    </p:spTree>
    <p:extLst>
      <p:ext uri="{BB962C8B-B14F-4D97-AF65-F5344CB8AC3E}">
        <p14:creationId xmlns:p14="http://schemas.microsoft.com/office/powerpoint/2010/main" val="1673244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mall house and plants on a table&#10;&#10;AI-generated content may be incorrect.">
            <a:extLst>
              <a:ext uri="{FF2B5EF4-FFF2-40B4-BE49-F238E27FC236}">
                <a16:creationId xmlns:a16="http://schemas.microsoft.com/office/drawing/2014/main" id="{A0017AD4-CFB0-3854-301C-EC79DCA03542}"/>
              </a:ext>
            </a:extLst>
          </p:cNvPr>
          <p:cNvPicPr>
            <a:picLocks noChangeAspect="1"/>
          </p:cNvPicPr>
          <p:nvPr/>
        </p:nvPicPr>
        <p:blipFill>
          <a:blip r:embed="rId2">
            <a:alphaModFix amt="40000"/>
          </a:blip>
          <a:srcRect t="35435" r="1" b="3698"/>
          <a:stretch>
            <a:fillRect/>
          </a:stretch>
        </p:blipFill>
        <p:spPr>
          <a:xfrm>
            <a:off x="20" y="10"/>
            <a:ext cx="8450297" cy="6857990"/>
          </a:xfrm>
          <a:prstGeom prst="rect">
            <a:avLst/>
          </a:prstGeom>
        </p:spPr>
      </p:pic>
      <p:sp>
        <p:nvSpPr>
          <p:cNvPr id="5" name="Rectangle 1">
            <a:extLst>
              <a:ext uri="{FF2B5EF4-FFF2-40B4-BE49-F238E27FC236}">
                <a16:creationId xmlns:a16="http://schemas.microsoft.com/office/drawing/2014/main" id="{0A13352A-BD55-164E-5F87-6AACBC113F77}"/>
              </a:ext>
            </a:extLst>
          </p:cNvPr>
          <p:cNvSpPr>
            <a:spLocks noChangeArrowheads="1"/>
          </p:cNvSpPr>
          <p:nvPr/>
        </p:nvSpPr>
        <p:spPr bwMode="auto">
          <a:xfrm>
            <a:off x="333107" y="2090058"/>
            <a:ext cx="5761369" cy="535577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Autofit/>
          </a:bodyPr>
          <a:lstStyle/>
          <a:p>
            <a:pPr marR="0" lvl="0" fontAlgn="base">
              <a:lnSpc>
                <a:spcPct val="90000"/>
              </a:lnSpc>
              <a:spcBef>
                <a:spcPct val="0"/>
              </a:spcBef>
              <a:spcAft>
                <a:spcPts val="600"/>
              </a:spcAft>
              <a:buClrTx/>
              <a:buSzTx/>
              <a:tabLst/>
            </a:pPr>
            <a:r>
              <a:rPr kumimoji="0" lang="en-US" altLang="en-US" sz="1600" b="0" i="0" u="none" strike="noStrike" cap="none" normalizeH="0" baseline="0" dirty="0">
                <a:ln>
                  <a:noFill/>
                </a:ln>
                <a:solidFill>
                  <a:srgbClr val="FFFFFF"/>
                </a:solidFill>
                <a:effectLst/>
              </a:rPr>
              <a:t>“</a:t>
            </a:r>
            <a:r>
              <a:rPr kumimoji="0" lang="en-US" altLang="en-US" sz="1600" b="0" i="0" u="none" strike="noStrike" cap="none" normalizeH="0" baseline="0" dirty="0">
                <a:ln>
                  <a:noFill/>
                </a:ln>
                <a:solidFill>
                  <a:srgbClr val="FFFFFF"/>
                </a:solidFill>
                <a:effectLst/>
                <a:latin typeface="Avenir Book" panose="02000503020000020003" pitchFamily="2" charset="0"/>
              </a:rPr>
              <a:t>The act of choosing an area within my home to place and curate some selected objects gave both objects and the location a new depth of meaning for me.  Observing a different kind of light play upon the home collection of objects gave them new life and beauty, as they may have been on a dark shelf or in a drawer. Initially, the objects were located in different areas of my home, so when they were placed together, they became related and connected in ways I wouldn’t have noticed previously. </a:t>
            </a:r>
          </a:p>
          <a:p>
            <a:pPr marR="0" lvl="0" fontAlgn="base">
              <a:lnSpc>
                <a:spcPct val="90000"/>
              </a:lnSpc>
              <a:spcBef>
                <a:spcPct val="0"/>
              </a:spcBef>
              <a:spcAft>
                <a:spcPts val="600"/>
              </a:spcAft>
              <a:buClrTx/>
              <a:buSzTx/>
              <a:tabLst/>
            </a:pPr>
            <a:r>
              <a:rPr kumimoji="0" lang="en-US" altLang="en-US" sz="1600" b="0" i="0" u="none" strike="noStrike" cap="none" normalizeH="0" baseline="0" dirty="0">
                <a:ln>
                  <a:noFill/>
                </a:ln>
                <a:solidFill>
                  <a:srgbClr val="FFFFFF"/>
                </a:solidFill>
                <a:effectLst/>
                <a:latin typeface="Avenir Book" panose="02000503020000020003" pitchFamily="2" charset="0"/>
              </a:rPr>
              <a:t>I felt a wonderful sense of having control over this small area of my home, where I often feel control is lacking due to living in a busy household and working long hours. This resulted in an inner feeling of peace and pride because I’d created something beautiful with little effort using objects that were mine” (MSc Art Psychotherapy Trainee, 2025).</a:t>
            </a:r>
          </a:p>
        </p:txBody>
      </p:sp>
      <p:pic>
        <p:nvPicPr>
          <p:cNvPr id="7" name="Picture 6" descr="A table with a bird figurine and a deer&#10;&#10;AI-generated content may be incorrect.">
            <a:extLst>
              <a:ext uri="{FF2B5EF4-FFF2-40B4-BE49-F238E27FC236}">
                <a16:creationId xmlns:a16="http://schemas.microsoft.com/office/drawing/2014/main" id="{CB9D1519-DC44-0739-C7B9-EA0D96A3CDA0}"/>
              </a:ext>
            </a:extLst>
          </p:cNvPr>
          <p:cNvPicPr>
            <a:picLocks noChangeAspect="1"/>
          </p:cNvPicPr>
          <p:nvPr/>
        </p:nvPicPr>
        <p:blipFill>
          <a:blip r:embed="rId3"/>
          <a:srcRect t="13453"/>
          <a:stretch>
            <a:fillRect/>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88019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D4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D2D7999-50EA-1A04-B019-868EEFC5E2E5}"/>
              </a:ext>
            </a:extLst>
          </p:cNvPr>
          <p:cNvPicPr>
            <a:picLocks noChangeAspect="1"/>
          </p:cNvPicPr>
          <p:nvPr/>
        </p:nvPicPr>
        <p:blipFill>
          <a:blip r:embed="rId2"/>
          <a:stretch>
            <a:fillRect/>
          </a:stretch>
        </p:blipFill>
        <p:spPr>
          <a:xfrm>
            <a:off x="6896777" y="643467"/>
            <a:ext cx="4178299" cy="5571066"/>
          </a:xfrm>
          <a:prstGeom prst="rect">
            <a:avLst/>
          </a:prstGeom>
        </p:spPr>
      </p:pic>
      <p:sp>
        <p:nvSpPr>
          <p:cNvPr id="14" name="Rectangle 13">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41B0930-E3BB-4E0B-02FF-CC189F1E2E7A}"/>
              </a:ext>
            </a:extLst>
          </p:cNvPr>
          <p:cNvPicPr>
            <a:picLocks noChangeAspect="1"/>
          </p:cNvPicPr>
          <p:nvPr/>
        </p:nvPicPr>
        <p:blipFill>
          <a:blip r:embed="rId3"/>
          <a:stretch>
            <a:fillRect/>
          </a:stretch>
        </p:blipFill>
        <p:spPr>
          <a:xfrm>
            <a:off x="1109958" y="643467"/>
            <a:ext cx="4192227" cy="5571066"/>
          </a:xfrm>
          <a:prstGeom prst="rect">
            <a:avLst/>
          </a:prstGeom>
        </p:spPr>
      </p:pic>
    </p:spTree>
    <p:extLst>
      <p:ext uri="{BB962C8B-B14F-4D97-AF65-F5344CB8AC3E}">
        <p14:creationId xmlns:p14="http://schemas.microsoft.com/office/powerpoint/2010/main" val="3506085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DBBBC8-0826-EBF4-96C3-5B30B0C83F9F}"/>
              </a:ext>
            </a:extLst>
          </p:cNvPr>
          <p:cNvSpPr txBox="1"/>
          <p:nvPr/>
        </p:nvSpPr>
        <p:spPr>
          <a:xfrm>
            <a:off x="236557" y="181957"/>
            <a:ext cx="6044322" cy="6463308"/>
          </a:xfrm>
          <a:prstGeom prst="rect">
            <a:avLst/>
          </a:prstGeom>
          <a:solidFill>
            <a:srgbClr val="F1FF93"/>
          </a:solidFill>
        </p:spPr>
        <p:txBody>
          <a:bodyPr wrap="square" lIns="91440" tIns="45720" rIns="91440" bIns="45720" anchor="t">
            <a:spAutoFit/>
          </a:bodyPr>
          <a:lstStyle/>
          <a:p>
            <a:endParaRPr lang="en-GB" dirty="0">
              <a:latin typeface="Arial"/>
              <a:cs typeface="Arial"/>
            </a:endParaRPr>
          </a:p>
          <a:p>
            <a:r>
              <a:rPr lang="en-GB" dirty="0">
                <a:latin typeface="Arial"/>
                <a:cs typeface="Arial"/>
              </a:rPr>
              <a:t>Personal objects are an archive and a story. </a:t>
            </a:r>
          </a:p>
          <a:p>
            <a:endParaRPr lang="en-GB" dirty="0">
              <a:latin typeface="Arial" panose="020B0604020202020204" pitchFamily="34" charset="0"/>
              <a:cs typeface="Arial" panose="020B0604020202020204" pitchFamily="34" charset="0"/>
            </a:endParaRPr>
          </a:p>
          <a:p>
            <a:r>
              <a:rPr lang="en-GB" dirty="0">
                <a:latin typeface="Arial"/>
                <a:cs typeface="Arial"/>
              </a:rPr>
              <a:t>Our life possessions are significant as both our artefacts and as a form of personal expression. </a:t>
            </a:r>
          </a:p>
          <a:p>
            <a:endParaRPr lang="en-GB" dirty="0">
              <a:latin typeface="Arial" panose="020B0604020202020204" pitchFamily="34" charset="0"/>
              <a:cs typeface="Arial" panose="020B0604020202020204" pitchFamily="34" charset="0"/>
            </a:endParaRPr>
          </a:p>
          <a:p>
            <a:r>
              <a:rPr lang="en-GB" dirty="0">
                <a:latin typeface="Arial"/>
                <a:cs typeface="Arial"/>
              </a:rPr>
              <a:t>They form display installations in the studio of the homeplace. Objects orient us and they are the milestones of narratives. They make a place for us to focus.</a:t>
            </a:r>
          </a:p>
          <a:p>
            <a:endParaRPr lang="en-GB" dirty="0">
              <a:latin typeface="Arial" panose="020B0604020202020204" pitchFamily="34" charset="0"/>
              <a:cs typeface="Arial" panose="020B0604020202020204" pitchFamily="34" charset="0"/>
            </a:endParaRPr>
          </a:p>
          <a:p>
            <a:r>
              <a:rPr lang="en-GB" dirty="0">
                <a:latin typeface="Arial"/>
                <a:cs typeface="Arial"/>
              </a:rPr>
              <a:t>Our collections are all around us and we only need to find a place to bring them together. </a:t>
            </a:r>
          </a:p>
          <a:p>
            <a:endParaRPr lang="en-GB" dirty="0">
              <a:latin typeface="Arial" panose="020B0604020202020204" pitchFamily="34" charset="0"/>
              <a:cs typeface="Arial" panose="020B0604020202020204" pitchFamily="34" charset="0"/>
            </a:endParaRPr>
          </a:p>
          <a:p>
            <a:r>
              <a:rPr lang="en-GB" dirty="0">
                <a:latin typeface="Arial"/>
                <a:cs typeface="Arial"/>
              </a:rPr>
              <a:t>This act of composing, also composes our minds and organises our capacity to bring organised arrangements to our lives.</a:t>
            </a:r>
          </a:p>
          <a:p>
            <a:endParaRPr lang="en-GB" dirty="0">
              <a:latin typeface="Arial"/>
              <a:cs typeface="Arial"/>
            </a:endParaRPr>
          </a:p>
          <a:p>
            <a:r>
              <a:rPr lang="en-US" dirty="0">
                <a:latin typeface="Arial" panose="020B0604020202020204" pitchFamily="34" charset="0"/>
                <a:cs typeface="Arial" panose="020B0604020202020204" pitchFamily="34" charset="0"/>
              </a:rPr>
              <a:t>Anthropologist Tim Ingold describes material thinking as a form of knowledge implicit within the physical handling and entanglement of cultural and personal artefacts. There is agency, activation and interactivity within the home studio, where each person is a curator of their life’s possessions.</a:t>
            </a:r>
            <a:endParaRPr lang="en-US" sz="2000" dirty="0">
              <a:latin typeface="Arial" panose="020B0604020202020204" pitchFamily="34" charset="0"/>
              <a:cs typeface="Arial" panose="020B0604020202020204" pitchFamily="34" charset="0"/>
            </a:endParaRPr>
          </a:p>
        </p:txBody>
      </p:sp>
      <p:pic>
        <p:nvPicPr>
          <p:cNvPr id="14" name="Picture 13" descr="A colorful doorway with a sign and a mattress&#10;&#10;AI-generated content may be incorrect.">
            <a:extLst>
              <a:ext uri="{FF2B5EF4-FFF2-40B4-BE49-F238E27FC236}">
                <a16:creationId xmlns:a16="http://schemas.microsoft.com/office/drawing/2014/main" id="{2542A7EA-1CFF-8661-781B-5DC046DE2036}"/>
              </a:ext>
            </a:extLst>
          </p:cNvPr>
          <p:cNvPicPr>
            <a:picLocks noChangeAspect="1"/>
          </p:cNvPicPr>
          <p:nvPr/>
        </p:nvPicPr>
        <p:blipFill>
          <a:blip r:embed="rId2"/>
          <a:stretch>
            <a:fillRect/>
          </a:stretch>
        </p:blipFill>
        <p:spPr>
          <a:xfrm>
            <a:off x="6667783" y="181957"/>
            <a:ext cx="4918242" cy="6494086"/>
          </a:xfrm>
          <a:prstGeom prst="rect">
            <a:avLst/>
          </a:prstGeom>
        </p:spPr>
      </p:pic>
    </p:spTree>
    <p:extLst>
      <p:ext uri="{BB962C8B-B14F-4D97-AF65-F5344CB8AC3E}">
        <p14:creationId xmlns:p14="http://schemas.microsoft.com/office/powerpoint/2010/main" val="3040690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0CCAACE-815D-4A79-875A-B7EFC28F7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table with a painting and plants on it&#10;&#10;AI-generated content may be incorrect.">
            <a:extLst>
              <a:ext uri="{FF2B5EF4-FFF2-40B4-BE49-F238E27FC236}">
                <a16:creationId xmlns:a16="http://schemas.microsoft.com/office/drawing/2014/main" id="{58A7DCA7-EDF9-2CF4-A5A0-5A4E140D208E}"/>
              </a:ext>
            </a:extLst>
          </p:cNvPr>
          <p:cNvPicPr>
            <a:picLocks noChangeAspect="1"/>
          </p:cNvPicPr>
          <p:nvPr/>
        </p:nvPicPr>
        <p:blipFill>
          <a:blip r:embed="rId2"/>
          <a:srcRect l="11157" r="29732"/>
          <a:stretch>
            <a:fillRect/>
          </a:stretch>
        </p:blipFill>
        <p:spPr>
          <a:xfrm>
            <a:off x="20" y="10"/>
            <a:ext cx="6095980" cy="6857990"/>
          </a:xfrm>
          <a:prstGeom prst="rect">
            <a:avLst/>
          </a:prstGeom>
        </p:spPr>
      </p:pic>
      <p:pic>
        <p:nvPicPr>
          <p:cNvPr id="7" name="Picture 6" descr="A collage of a room with a kitchen and a table&#10;&#10;AI-generated content may be incorrect.">
            <a:extLst>
              <a:ext uri="{FF2B5EF4-FFF2-40B4-BE49-F238E27FC236}">
                <a16:creationId xmlns:a16="http://schemas.microsoft.com/office/drawing/2014/main" id="{94D95DFC-7AFC-416E-E299-7EB434904E6A}"/>
              </a:ext>
            </a:extLst>
          </p:cNvPr>
          <p:cNvPicPr>
            <a:picLocks noChangeAspect="1"/>
          </p:cNvPicPr>
          <p:nvPr/>
        </p:nvPicPr>
        <p:blipFill>
          <a:blip r:embed="rId3"/>
          <a:srcRect l="4460" r="28873"/>
          <a:stretch>
            <a:fillRect/>
          </a:stretch>
        </p:blipFill>
        <p:spPr>
          <a:xfrm>
            <a:off x="6096000" y="10"/>
            <a:ext cx="6096000" cy="6857990"/>
          </a:xfrm>
          <a:prstGeom prst="rect">
            <a:avLst/>
          </a:prstGeom>
        </p:spPr>
      </p:pic>
      <p:sp>
        <p:nvSpPr>
          <p:cNvPr id="8" name="TextBox 7">
            <a:extLst>
              <a:ext uri="{FF2B5EF4-FFF2-40B4-BE49-F238E27FC236}">
                <a16:creationId xmlns:a16="http://schemas.microsoft.com/office/drawing/2014/main" id="{EB2765E4-C0EB-2FB9-3474-B4A29E478762}"/>
              </a:ext>
            </a:extLst>
          </p:cNvPr>
          <p:cNvSpPr txBox="1"/>
          <p:nvPr/>
        </p:nvSpPr>
        <p:spPr>
          <a:xfrm>
            <a:off x="9472613" y="6357938"/>
            <a:ext cx="2537874" cy="369332"/>
          </a:xfrm>
          <a:prstGeom prst="rect">
            <a:avLst/>
          </a:prstGeom>
          <a:noFill/>
        </p:spPr>
        <p:txBody>
          <a:bodyPr wrap="none" rtlCol="0">
            <a:spAutoFit/>
          </a:bodyPr>
          <a:lstStyle/>
          <a:p>
            <a:r>
              <a:rPr lang="en-US" dirty="0">
                <a:solidFill>
                  <a:schemeClr val="bg1"/>
                </a:solidFill>
              </a:rPr>
              <a:t>Derek Jarman’s Cottage</a:t>
            </a:r>
          </a:p>
        </p:txBody>
      </p:sp>
    </p:spTree>
    <p:extLst>
      <p:ext uri="{BB962C8B-B14F-4D97-AF65-F5344CB8AC3E}">
        <p14:creationId xmlns:p14="http://schemas.microsoft.com/office/powerpoint/2010/main" val="2196130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ACD92-E596-28D5-E4CC-A763A07013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4BD62C-B6D1-098D-06BD-24EEDDC64E7B}"/>
              </a:ext>
            </a:extLst>
          </p:cNvPr>
          <p:cNvSpPr>
            <a:spLocks noGrp="1"/>
          </p:cNvSpPr>
          <p:nvPr>
            <p:ph idx="1"/>
          </p:nvPr>
        </p:nvSpPr>
        <p:spPr/>
        <p:txBody>
          <a:bodyPr/>
          <a:lstStyle/>
          <a:p>
            <a:endParaRPr lang="en-US" dirty="0"/>
          </a:p>
          <a:p>
            <a:endParaRPr lang="en-US" dirty="0"/>
          </a:p>
        </p:txBody>
      </p:sp>
      <p:sp>
        <p:nvSpPr>
          <p:cNvPr id="4" name="TextBox 3">
            <a:extLst>
              <a:ext uri="{FF2B5EF4-FFF2-40B4-BE49-F238E27FC236}">
                <a16:creationId xmlns:a16="http://schemas.microsoft.com/office/drawing/2014/main" id="{9AFA2EA7-05DC-487C-688A-3D5FEF548C78}"/>
              </a:ext>
            </a:extLst>
          </p:cNvPr>
          <p:cNvSpPr txBox="1"/>
          <p:nvPr/>
        </p:nvSpPr>
        <p:spPr>
          <a:xfrm>
            <a:off x="6875362" y="209497"/>
            <a:ext cx="5024437" cy="6186309"/>
          </a:xfrm>
          <a:prstGeom prst="rect">
            <a:avLst/>
          </a:prstGeom>
          <a:solidFill>
            <a:srgbClr val="1EA9BA"/>
          </a:solidFill>
        </p:spPr>
        <p:txBody>
          <a:bodyPr wrap="square" rtlCol="0">
            <a:spAutoFit/>
          </a:bodyPr>
          <a:lstStyle/>
          <a:p>
            <a:pPr fontAlgn="base"/>
            <a:endParaRPr lang="en-GB" dirty="0">
              <a:latin typeface="Avenir" panose="02000503020000020003" pitchFamily="2" charset="0"/>
            </a:endParaRPr>
          </a:p>
          <a:p>
            <a:pPr fontAlgn="base"/>
            <a:r>
              <a:rPr lang="en-GB" dirty="0">
                <a:latin typeface="Arial" panose="020B0604020202020204" pitchFamily="34" charset="0"/>
                <a:cs typeface="Arial" panose="020B0604020202020204" pitchFamily="34" charset="0"/>
              </a:rPr>
              <a:t>“After he died my mum took photographs of all of the things he had scratch-built around the house and garden and inside his sheds—machinery, furniture, paths, customised polytunnels and greenhouses, as well as dozens of items that were unclassifiable. They were old and new, rusted and freshly painted, broken and fixed and re-fixed—they were made from parts of things he had made previously, and sundered and remade. My mom collaged the photographs inside a large frame and gifted it to me—a strange portrait of my dead dad’s material testimonial…”a compendium which is an autobiography”. See what he made, my mom was trying to say. See the things and places in which he still lives” (p. 74, </a:t>
            </a:r>
            <a:r>
              <a:rPr lang="en-GB" i="1" dirty="0">
                <a:latin typeface="Arial" panose="020B0604020202020204" pitchFamily="34" charset="0"/>
                <a:cs typeface="Arial" panose="020B0604020202020204" pitchFamily="34" charset="0"/>
              </a:rPr>
              <a:t>Handiwork)</a:t>
            </a:r>
          </a:p>
          <a:p>
            <a:endParaRPr lang="en-US"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"I’ll make a home in my routine. And this will be enough for me”</a:t>
            </a:r>
          </a:p>
          <a:p>
            <a:endParaRPr lang="en-GB" dirty="0">
              <a:latin typeface="Arial" panose="020B0604020202020204" pitchFamily="34" charset="0"/>
              <a:cs typeface="Arial" panose="020B0604020202020204" pitchFamily="34" charset="0"/>
            </a:endParaRPr>
          </a:p>
          <a:p>
            <a:r>
              <a:rPr lang="en-GB" i="1" dirty="0">
                <a:latin typeface="Arial" panose="020B0604020202020204" pitchFamily="34" charset="0"/>
                <a:cs typeface="Arial" panose="020B0604020202020204" pitchFamily="34" charset="0"/>
              </a:rPr>
              <a:t>Handiwork</a:t>
            </a:r>
            <a:r>
              <a:rPr lang="en-GB" dirty="0">
                <a:latin typeface="Arial" panose="020B0604020202020204" pitchFamily="34" charset="0"/>
                <a:cs typeface="Arial" panose="020B0604020202020204" pitchFamily="34" charset="0"/>
              </a:rPr>
              <a:t> by Sara Baume</a:t>
            </a:r>
          </a:p>
        </p:txBody>
      </p:sp>
      <p:pic>
        <p:nvPicPr>
          <p:cNvPr id="12" name="Picture 11">
            <a:extLst>
              <a:ext uri="{FF2B5EF4-FFF2-40B4-BE49-F238E27FC236}">
                <a16:creationId xmlns:a16="http://schemas.microsoft.com/office/drawing/2014/main" id="{17D5C04C-C585-73EF-F4A2-5E6307EC0960}"/>
              </a:ext>
            </a:extLst>
          </p:cNvPr>
          <p:cNvPicPr>
            <a:picLocks noChangeAspect="1"/>
          </p:cNvPicPr>
          <p:nvPr/>
        </p:nvPicPr>
        <p:blipFill>
          <a:blip r:embed="rId2"/>
          <a:stretch>
            <a:fillRect/>
          </a:stretch>
        </p:blipFill>
        <p:spPr>
          <a:xfrm>
            <a:off x="838200" y="197346"/>
            <a:ext cx="5675502" cy="4540401"/>
          </a:xfrm>
          <a:prstGeom prst="rect">
            <a:avLst/>
          </a:prstGeom>
        </p:spPr>
      </p:pic>
      <p:sp>
        <p:nvSpPr>
          <p:cNvPr id="5" name="TextBox 4">
            <a:extLst>
              <a:ext uri="{FF2B5EF4-FFF2-40B4-BE49-F238E27FC236}">
                <a16:creationId xmlns:a16="http://schemas.microsoft.com/office/drawing/2014/main" id="{19693FC8-1C0D-912C-5AFE-E5B42FE3FAAB}"/>
              </a:ext>
            </a:extLst>
          </p:cNvPr>
          <p:cNvSpPr txBox="1"/>
          <p:nvPr/>
        </p:nvSpPr>
        <p:spPr>
          <a:xfrm>
            <a:off x="706055" y="4826675"/>
            <a:ext cx="6169307" cy="175432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 house sympathetic to my preoccupations and repetitions and observances; a house whose walls and floors and furniture diligently and persistently order themselves around my daily practices—my daily handiwork.</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Sara Baume, Irish artist and writer </a:t>
            </a:r>
          </a:p>
        </p:txBody>
      </p:sp>
    </p:spTree>
    <p:extLst>
      <p:ext uri="{BB962C8B-B14F-4D97-AF65-F5344CB8AC3E}">
        <p14:creationId xmlns:p14="http://schemas.microsoft.com/office/powerpoint/2010/main" val="2900260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1E8DEC-0F1A-9E76-BCAE-88D4F25E3F18}"/>
              </a:ext>
            </a:extLst>
          </p:cNvPr>
          <p:cNvSpPr txBox="1"/>
          <p:nvPr/>
        </p:nvSpPr>
        <p:spPr>
          <a:xfrm>
            <a:off x="457367" y="3769561"/>
            <a:ext cx="11059549" cy="3016210"/>
          </a:xfrm>
          <a:prstGeom prst="rect">
            <a:avLst/>
          </a:prstGeom>
          <a:solidFill>
            <a:srgbClr val="50E9E1"/>
          </a:solidFill>
        </p:spPr>
        <p:txBody>
          <a:bodyPr wrap="square" rtlCol="0">
            <a:spAutoFit/>
          </a:bodyPr>
          <a:lstStyle/>
          <a:p>
            <a:r>
              <a:rPr lang="en-US" dirty="0">
                <a:latin typeface="Arial" panose="020B0604020202020204" pitchFamily="34" charset="0"/>
                <a:cs typeface="Arial" panose="020B0604020202020204" pitchFamily="34" charset="0"/>
              </a:rPr>
              <a:t>Francis Bacon, The Art of Home</a:t>
            </a:r>
          </a:p>
          <a:p>
            <a:endParaRPr lang="en-US" sz="8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is the art of living with what we have at hand and what we make of ourselves in terms of personal possessions. Our artefacts are all around us, and we only need to place them altogether. </a:t>
            </a:r>
          </a:p>
          <a:p>
            <a:endParaRPr lang="en-US" sz="800" dirty="0">
              <a:latin typeface="Arial" panose="020B0604020202020204" pitchFamily="34" charset="0"/>
              <a:cs typeface="Arial" panose="020B0604020202020204" pitchFamily="34" charset="0"/>
            </a:endParaRPr>
          </a:p>
          <a:p>
            <a:r>
              <a:rPr lang="en-GB" b="0" i="0" u="none" strike="noStrike" dirty="0">
                <a:solidFill>
                  <a:srgbClr val="000000"/>
                </a:solidFill>
                <a:effectLst/>
                <a:latin typeface="Arial" panose="020B0604020202020204" pitchFamily="34" charset="0"/>
                <a:cs typeface="Arial" panose="020B0604020202020204" pitchFamily="34" charset="0"/>
              </a:rPr>
              <a:t>“I feel at home in both chaos and order, because chaos suggests images to me.” On another occasion </a:t>
            </a:r>
            <a:r>
              <a:rPr lang="en-GB" dirty="0">
                <a:solidFill>
                  <a:srgbClr val="000000"/>
                </a:solidFill>
                <a:latin typeface="Arial" panose="020B0604020202020204" pitchFamily="34" charset="0"/>
                <a:cs typeface="Arial" panose="020B0604020202020204" pitchFamily="34" charset="0"/>
              </a:rPr>
              <a:t>Bacon</a:t>
            </a:r>
            <a:r>
              <a:rPr lang="en-GB" b="0" i="0" u="none" strike="noStrike" dirty="0">
                <a:solidFill>
                  <a:srgbClr val="000000"/>
                </a:solidFill>
                <a:effectLst/>
                <a:latin typeface="Arial" panose="020B0604020202020204" pitchFamily="34" charset="0"/>
                <a:cs typeface="Arial" panose="020B0604020202020204" pitchFamily="34" charset="0"/>
              </a:rPr>
              <a:t> explained, “I like to live among the memories and the damage.” </a:t>
            </a:r>
          </a:p>
          <a:p>
            <a:endParaRPr lang="en-GB" sz="800" dirty="0">
              <a:solidFill>
                <a:srgbClr val="000000"/>
              </a:solidFill>
              <a:latin typeface="Arial" panose="020B0604020202020204" pitchFamily="34" charset="0"/>
              <a:cs typeface="Arial" panose="020B0604020202020204" pitchFamily="34" charset="0"/>
            </a:endParaRPr>
          </a:p>
          <a:p>
            <a:r>
              <a:rPr lang="en-GB" b="0" i="0" u="none" strike="noStrike" dirty="0">
                <a:solidFill>
                  <a:srgbClr val="000000"/>
                </a:solidFill>
                <a:effectLst/>
                <a:latin typeface="Arial" panose="020B0604020202020204" pitchFamily="34" charset="0"/>
                <a:cs typeface="Arial" panose="020B0604020202020204" pitchFamily="34" charset="0"/>
              </a:rPr>
              <a:t>Bacon did not own cleaning equipment, but he did employ a cleaner outside of his studio environment</a:t>
            </a:r>
            <a:r>
              <a:rPr lang="en-GB" dirty="0">
                <a:solidFill>
                  <a:srgbClr val="000000"/>
                </a:solidFill>
                <a:latin typeface="Arial" panose="020B0604020202020204" pitchFamily="34" charset="0"/>
                <a:cs typeface="Arial" panose="020B0604020202020204" pitchFamily="34" charset="0"/>
              </a:rPr>
              <a:t> to maintain a boundary between chaos and ordered arrangements. </a:t>
            </a:r>
            <a:endParaRPr lang="en-US" dirty="0">
              <a:latin typeface="Arial" panose="020B0604020202020204" pitchFamily="34" charset="0"/>
              <a:cs typeface="Arial" panose="020B0604020202020204" pitchFamily="34" charset="0"/>
            </a:endParaRPr>
          </a:p>
          <a:p>
            <a:endParaRPr lang="en-US" sz="8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Photo Credit: Perry Ogden, Francis Bacon’s kitchen and bathroom. Bacon was an interior decorator before he became an artist. </a:t>
            </a:r>
          </a:p>
          <a:p>
            <a:endParaRPr lang="en-US" dirty="0"/>
          </a:p>
        </p:txBody>
      </p:sp>
      <p:pic>
        <p:nvPicPr>
          <p:cNvPr id="6" name="Picture 5" descr="A kitchen with a stove and a table&#10;&#10;AI-generated content may be incorrect.">
            <a:extLst>
              <a:ext uri="{FF2B5EF4-FFF2-40B4-BE49-F238E27FC236}">
                <a16:creationId xmlns:a16="http://schemas.microsoft.com/office/drawing/2014/main" id="{645AB21E-E675-89E0-E43B-28BA39C9E4C2}"/>
              </a:ext>
            </a:extLst>
          </p:cNvPr>
          <p:cNvPicPr>
            <a:picLocks noChangeAspect="1"/>
          </p:cNvPicPr>
          <p:nvPr/>
        </p:nvPicPr>
        <p:blipFill>
          <a:blip r:embed="rId2"/>
          <a:stretch>
            <a:fillRect/>
          </a:stretch>
        </p:blipFill>
        <p:spPr>
          <a:xfrm>
            <a:off x="4041406" y="580987"/>
            <a:ext cx="4109187" cy="3081891"/>
          </a:xfrm>
          <a:prstGeom prst="rect">
            <a:avLst/>
          </a:prstGeom>
        </p:spPr>
      </p:pic>
      <p:pic>
        <p:nvPicPr>
          <p:cNvPr id="8" name="Picture 7" descr="A kitchen with a sink and a bathtub&#10;&#10;AI-generated content may be incorrect.">
            <a:extLst>
              <a:ext uri="{FF2B5EF4-FFF2-40B4-BE49-F238E27FC236}">
                <a16:creationId xmlns:a16="http://schemas.microsoft.com/office/drawing/2014/main" id="{70529638-9DDD-149E-BD97-F3C80671F646}"/>
              </a:ext>
            </a:extLst>
          </p:cNvPr>
          <p:cNvPicPr>
            <a:picLocks noChangeAspect="1"/>
          </p:cNvPicPr>
          <p:nvPr/>
        </p:nvPicPr>
        <p:blipFill>
          <a:blip r:embed="rId3"/>
          <a:stretch>
            <a:fillRect/>
          </a:stretch>
        </p:blipFill>
        <p:spPr>
          <a:xfrm>
            <a:off x="8150593" y="580986"/>
            <a:ext cx="4109189" cy="3081892"/>
          </a:xfrm>
          <a:prstGeom prst="rect">
            <a:avLst/>
          </a:prstGeom>
        </p:spPr>
      </p:pic>
      <p:pic>
        <p:nvPicPr>
          <p:cNvPr id="9" name="Picture 8">
            <a:extLst>
              <a:ext uri="{FF2B5EF4-FFF2-40B4-BE49-F238E27FC236}">
                <a16:creationId xmlns:a16="http://schemas.microsoft.com/office/drawing/2014/main" id="{440E8CD6-7192-7595-A2B0-D46C836739E2}"/>
              </a:ext>
            </a:extLst>
          </p:cNvPr>
          <p:cNvPicPr>
            <a:picLocks noChangeAspect="1"/>
          </p:cNvPicPr>
          <p:nvPr/>
        </p:nvPicPr>
        <p:blipFill>
          <a:blip r:embed="rId4"/>
          <a:stretch>
            <a:fillRect/>
          </a:stretch>
        </p:blipFill>
        <p:spPr>
          <a:xfrm>
            <a:off x="41053" y="580986"/>
            <a:ext cx="4109189" cy="3081892"/>
          </a:xfrm>
          <a:prstGeom prst="rect">
            <a:avLst/>
          </a:prstGeom>
        </p:spPr>
      </p:pic>
    </p:spTree>
    <p:extLst>
      <p:ext uri="{BB962C8B-B14F-4D97-AF65-F5344CB8AC3E}">
        <p14:creationId xmlns:p14="http://schemas.microsoft.com/office/powerpoint/2010/main" val="2292295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7F2606-2377-5365-5C93-F540D4B992C4}"/>
              </a:ext>
            </a:extLst>
          </p:cNvPr>
          <p:cNvPicPr>
            <a:picLocks noChangeAspect="1"/>
          </p:cNvPicPr>
          <p:nvPr/>
        </p:nvPicPr>
        <p:blipFill>
          <a:blip r:embed="rId2"/>
          <a:stretch>
            <a:fillRect/>
          </a:stretch>
        </p:blipFill>
        <p:spPr>
          <a:xfrm>
            <a:off x="6096000" y="446600"/>
            <a:ext cx="4732870" cy="4536297"/>
          </a:xfrm>
          <a:prstGeom prst="rect">
            <a:avLst/>
          </a:prstGeom>
        </p:spPr>
      </p:pic>
      <p:pic>
        <p:nvPicPr>
          <p:cNvPr id="7" name="Picture 6">
            <a:extLst>
              <a:ext uri="{FF2B5EF4-FFF2-40B4-BE49-F238E27FC236}">
                <a16:creationId xmlns:a16="http://schemas.microsoft.com/office/drawing/2014/main" id="{271E1FD6-0A9C-99D7-8163-38B247D804C9}"/>
              </a:ext>
            </a:extLst>
          </p:cNvPr>
          <p:cNvPicPr>
            <a:picLocks noChangeAspect="1"/>
          </p:cNvPicPr>
          <p:nvPr/>
        </p:nvPicPr>
        <p:blipFill>
          <a:blip r:embed="rId3"/>
          <a:stretch>
            <a:fillRect/>
          </a:stretch>
        </p:blipFill>
        <p:spPr>
          <a:xfrm>
            <a:off x="1324288" y="333657"/>
            <a:ext cx="4611799" cy="4762184"/>
          </a:xfrm>
          <a:prstGeom prst="rect">
            <a:avLst/>
          </a:prstGeom>
        </p:spPr>
      </p:pic>
      <p:sp>
        <p:nvSpPr>
          <p:cNvPr id="8" name="TextBox 7">
            <a:extLst>
              <a:ext uri="{FF2B5EF4-FFF2-40B4-BE49-F238E27FC236}">
                <a16:creationId xmlns:a16="http://schemas.microsoft.com/office/drawing/2014/main" id="{F4869CCE-9CED-1580-1F75-56B9301855CC}"/>
              </a:ext>
            </a:extLst>
          </p:cNvPr>
          <p:cNvSpPr txBox="1"/>
          <p:nvPr/>
        </p:nvSpPr>
        <p:spPr>
          <a:xfrm>
            <a:off x="1383084" y="5002675"/>
            <a:ext cx="9445786" cy="1754326"/>
          </a:xfrm>
          <a:prstGeom prst="rect">
            <a:avLst/>
          </a:prstGeom>
          <a:solidFill>
            <a:srgbClr val="F8768A"/>
          </a:solidFill>
        </p:spPr>
        <p:txBody>
          <a:bodyPr wrap="square" rtlCol="0">
            <a:spAutoFit/>
          </a:bodyPr>
          <a:lstStyle/>
          <a:p>
            <a:r>
              <a:rPr lang="en-US" dirty="0">
                <a:latin typeface="Arial" panose="020B0604020202020204" pitchFamily="34" charset="0"/>
                <a:cs typeface="Arial" panose="020B0604020202020204" pitchFamily="34" charset="0"/>
              </a:rPr>
              <a:t>Keepsakes as way markers orient a route of commemoration at home. The objects are navigation points, and they operate as support structures. Everywhere we turn at home they are present in their arrangements of us. A display is a declaration of ourselves and our life accompanying symbols.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Katherine Jones, Memory Boxes</a:t>
            </a:r>
          </a:p>
        </p:txBody>
      </p:sp>
    </p:spTree>
    <p:extLst>
      <p:ext uri="{BB962C8B-B14F-4D97-AF65-F5344CB8AC3E}">
        <p14:creationId xmlns:p14="http://schemas.microsoft.com/office/powerpoint/2010/main" val="1904415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5" name="Rectangle 14">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38B5BED-E5EF-DDEB-E1ED-E78AE78B9228}"/>
              </a:ext>
            </a:extLst>
          </p:cNvPr>
          <p:cNvSpPr txBox="1"/>
          <p:nvPr/>
        </p:nvSpPr>
        <p:spPr>
          <a:xfrm>
            <a:off x="761802" y="2743200"/>
            <a:ext cx="4646905" cy="3613149"/>
          </a:xfrm>
          <a:prstGeom prst="rect">
            <a:avLst/>
          </a:prstGeom>
        </p:spPr>
        <p:txBody>
          <a:bodyPr vert="horz" lIns="91440" tIns="45720" rIns="91440" bIns="45720" rtlCol="0" anchor="ctr">
            <a:normAutofit/>
          </a:bodyPr>
          <a:lstStyle/>
          <a:p>
            <a:pPr>
              <a:lnSpc>
                <a:spcPct val="90000"/>
              </a:lnSpc>
              <a:spcAft>
                <a:spcPts val="600"/>
              </a:spcAft>
            </a:pPr>
            <a:endParaRPr lang="en-US" sz="2000" dirty="0"/>
          </a:p>
          <a:p>
            <a:pPr>
              <a:lnSpc>
                <a:spcPct val="90000"/>
              </a:lnSpc>
              <a:spcAft>
                <a:spcPts val="600"/>
              </a:spcAft>
            </a:pPr>
            <a:endParaRPr lang="en-US" sz="2000" dirty="0"/>
          </a:p>
          <a:p>
            <a:pPr>
              <a:lnSpc>
                <a:spcPct val="90000"/>
              </a:lnSpc>
              <a:spcAft>
                <a:spcPts val="600"/>
              </a:spcAft>
            </a:pPr>
            <a:endParaRPr lang="en-US" sz="2000" dirty="0"/>
          </a:p>
          <a:p>
            <a:pPr>
              <a:lnSpc>
                <a:spcPct val="90000"/>
              </a:lnSpc>
              <a:spcAft>
                <a:spcPts val="600"/>
              </a:spcAft>
            </a:pPr>
            <a:endParaRPr lang="en-US" sz="2000" dirty="0"/>
          </a:p>
          <a:p>
            <a:pPr>
              <a:lnSpc>
                <a:spcPct val="90000"/>
              </a:lnSpc>
              <a:spcAft>
                <a:spcPts val="600"/>
              </a:spcAft>
            </a:pPr>
            <a:endParaRPr lang="en-US" sz="2000" dirty="0"/>
          </a:p>
          <a:p>
            <a:pPr>
              <a:lnSpc>
                <a:spcPct val="90000"/>
              </a:lnSpc>
              <a:spcAft>
                <a:spcPts val="600"/>
              </a:spcAft>
            </a:pPr>
            <a:endParaRPr lang="en-US" sz="2000" dirty="0"/>
          </a:p>
          <a:p>
            <a:pPr>
              <a:lnSpc>
                <a:spcPct val="90000"/>
              </a:lnSpc>
              <a:spcAft>
                <a:spcPts val="600"/>
              </a:spcAft>
            </a:pPr>
            <a:endParaRPr lang="en-US" sz="2000" dirty="0"/>
          </a:p>
          <a:p>
            <a:pPr>
              <a:lnSpc>
                <a:spcPct val="90000"/>
              </a:lnSpc>
              <a:spcAft>
                <a:spcPts val="600"/>
              </a:spcAft>
            </a:pPr>
            <a:r>
              <a:rPr lang="en-US" sz="2000" dirty="0"/>
              <a:t>Steve Wilman, Uncommon Objects </a:t>
            </a:r>
          </a:p>
        </p:txBody>
      </p:sp>
      <p:pic>
        <p:nvPicPr>
          <p:cNvPr id="4" name="Picture 3">
            <a:extLst>
              <a:ext uri="{FF2B5EF4-FFF2-40B4-BE49-F238E27FC236}">
                <a16:creationId xmlns:a16="http://schemas.microsoft.com/office/drawing/2014/main" id="{8A161C1C-1286-CEEA-6D7B-2D39C1490F8C}"/>
              </a:ext>
            </a:extLst>
          </p:cNvPr>
          <p:cNvPicPr>
            <a:picLocks noChangeAspect="1"/>
          </p:cNvPicPr>
          <p:nvPr/>
        </p:nvPicPr>
        <p:blipFill>
          <a:blip r:embed="rId2"/>
          <a:srcRect l="9020" r="1992"/>
          <a:stretch>
            <a:fillRect/>
          </a:stretch>
        </p:blipFill>
        <p:spPr>
          <a:xfrm>
            <a:off x="6096000" y="1"/>
            <a:ext cx="6102825" cy="6858000"/>
          </a:xfrm>
          <a:prstGeom prst="rect">
            <a:avLst/>
          </a:prstGeom>
        </p:spPr>
      </p:pic>
      <p:sp>
        <p:nvSpPr>
          <p:cNvPr id="6" name="TextBox 5">
            <a:extLst>
              <a:ext uri="{FF2B5EF4-FFF2-40B4-BE49-F238E27FC236}">
                <a16:creationId xmlns:a16="http://schemas.microsoft.com/office/drawing/2014/main" id="{27FF1471-10F3-09B1-93E1-FF17872C9080}"/>
              </a:ext>
            </a:extLst>
          </p:cNvPr>
          <p:cNvSpPr txBox="1"/>
          <p:nvPr/>
        </p:nvSpPr>
        <p:spPr>
          <a:xfrm>
            <a:off x="204148" y="197346"/>
            <a:ext cx="5548206" cy="6463308"/>
          </a:xfrm>
          <a:prstGeom prst="rect">
            <a:avLst/>
          </a:prstGeom>
          <a:solidFill>
            <a:schemeClr val="bg1">
              <a:lumMod val="75000"/>
            </a:schemeClr>
          </a:solidFill>
        </p:spPr>
        <p:txBody>
          <a:bodyPr wrap="square" rtlCol="0">
            <a:spAutoFit/>
          </a:bodyPr>
          <a:lstStyle/>
          <a:p>
            <a:r>
              <a:rPr lang="en-US" dirty="0">
                <a:latin typeface="Arial" panose="020B0604020202020204" pitchFamily="34" charset="0"/>
                <a:cs typeface="Arial" panose="020B0604020202020204" pitchFamily="34" charset="0"/>
              </a:rPr>
              <a:t>What do we make of the objects and artefacts we already live with?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Object constancy in times of loss and upheaval can be what we hold on to, and a home studio can be a place to arrange representations of our existence. Our objects are there for us as witnesses of our lives.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“Material culture mediates our relationship with loss. Personal mementos preserve memories, and they are objects in our personal museum. Mementos, memorials, words and artefacts can be understood as cultural forms that function to sustain thoughts. Domestic displays of memorabilia are readymade, close at hand, and we form a companionship with our keepsakes”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Death, Memory and Material Culture by Elizabeth Hallam and Jennifer Hockey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Photo Credit: Steve Wilman, Uncommon Objects</a:t>
            </a:r>
            <a:endParaRPr lang="en-US" dirty="0">
              <a:latin typeface="Avenir" panose="02000503020000020003" pitchFamily="2" charset="0"/>
            </a:endParaRPr>
          </a:p>
          <a:p>
            <a:endParaRPr lang="en-US" dirty="0">
              <a:latin typeface="Avenir" panose="02000503020000020003" pitchFamily="2" charset="0"/>
            </a:endParaRPr>
          </a:p>
        </p:txBody>
      </p:sp>
    </p:spTree>
    <p:extLst>
      <p:ext uri="{BB962C8B-B14F-4D97-AF65-F5344CB8AC3E}">
        <p14:creationId xmlns:p14="http://schemas.microsoft.com/office/powerpoint/2010/main" val="3711106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A8F0A0-97A5-5CFF-6B52-819E6D35C6E7}"/>
              </a:ext>
            </a:extLst>
          </p:cNvPr>
          <p:cNvSpPr txBox="1"/>
          <p:nvPr/>
        </p:nvSpPr>
        <p:spPr>
          <a:xfrm>
            <a:off x="220029" y="443567"/>
            <a:ext cx="5281362" cy="5970865"/>
          </a:xfrm>
          <a:prstGeom prst="rect">
            <a:avLst/>
          </a:prstGeom>
          <a:solidFill>
            <a:schemeClr val="tx2">
              <a:lumMod val="25000"/>
              <a:lumOff val="75000"/>
            </a:schemeClr>
          </a:solidFill>
        </p:spPr>
        <p:txBody>
          <a:bodyPr wrap="square" lIns="91440" tIns="45720" rIns="91440" bIns="45720" rtlCol="0" anchor="t">
            <a:spAutoFit/>
          </a:bodyPr>
          <a:lstStyle/>
          <a:p>
            <a:endParaRPr lang="en-GB" sz="2000" b="0" i="0" u="none" strike="noStrike" dirty="0">
              <a:solidFill>
                <a:srgbClr val="333333"/>
              </a:solidFill>
              <a:effectLst/>
              <a:latin typeface="Arial"/>
              <a:cs typeface="Arial"/>
            </a:endParaRPr>
          </a:p>
          <a:p>
            <a:r>
              <a:rPr lang="en-GB" b="0" i="0" u="none" strike="noStrike" dirty="0">
                <a:solidFill>
                  <a:srgbClr val="333333"/>
                </a:solidFill>
                <a:effectLst/>
                <a:latin typeface="Arial"/>
                <a:cs typeface="Arial"/>
              </a:rPr>
              <a:t>Objects tell a story and we are creatives in our own surroundings. </a:t>
            </a:r>
          </a:p>
          <a:p>
            <a:endParaRPr lang="en-GB" dirty="0">
              <a:solidFill>
                <a:srgbClr val="333333"/>
              </a:solidFill>
              <a:latin typeface="Arial" panose="020B0604020202020204" pitchFamily="34" charset="0"/>
              <a:cs typeface="Arial" panose="020B0604020202020204" pitchFamily="34" charset="0"/>
            </a:endParaRPr>
          </a:p>
          <a:p>
            <a:r>
              <a:rPr lang="en-GB" b="0" i="0" u="none" strike="noStrike" dirty="0">
                <a:solidFill>
                  <a:srgbClr val="333333"/>
                </a:solidFill>
                <a:effectLst/>
                <a:latin typeface="Arial" panose="020B0604020202020204" pitchFamily="34" charset="0"/>
                <a:cs typeface="Arial" panose="020B0604020202020204" pitchFamily="34" charset="0"/>
              </a:rPr>
              <a:t>Making ourselves at home </a:t>
            </a:r>
            <a:r>
              <a:rPr lang="en-GB" dirty="0">
                <a:solidFill>
                  <a:srgbClr val="333333"/>
                </a:solidFill>
                <a:latin typeface="Arial" panose="020B0604020202020204" pitchFamily="34" charset="0"/>
                <a:cs typeface="Arial" panose="020B0604020202020204" pitchFamily="34" charset="0"/>
              </a:rPr>
              <a:t>in our own homes.</a:t>
            </a:r>
          </a:p>
          <a:p>
            <a:endParaRPr lang="en-GB" dirty="0">
              <a:solidFill>
                <a:srgbClr val="333333"/>
              </a:solidFill>
              <a:latin typeface="Arial" panose="020B0604020202020204" pitchFamily="34" charset="0"/>
              <a:cs typeface="Arial" panose="020B0604020202020204" pitchFamily="34" charset="0"/>
            </a:endParaRPr>
          </a:p>
          <a:p>
            <a:r>
              <a:rPr lang="en-GB" dirty="0">
                <a:solidFill>
                  <a:srgbClr val="333333"/>
                </a:solidFill>
                <a:latin typeface="Arial" panose="020B0604020202020204" pitchFamily="34" charset="0"/>
                <a:cs typeface="Arial" panose="020B0604020202020204" pitchFamily="34" charset="0"/>
              </a:rPr>
              <a:t>Taking time to take stock and arrange what we have at hand in our home studio.</a:t>
            </a:r>
          </a:p>
          <a:p>
            <a:endParaRPr lang="en-GB" dirty="0">
              <a:solidFill>
                <a:srgbClr val="333333"/>
              </a:solidFill>
              <a:latin typeface="Arial" panose="020B0604020202020204" pitchFamily="34" charset="0"/>
              <a:cs typeface="Arial" panose="020B0604020202020204" pitchFamily="34" charset="0"/>
            </a:endParaRPr>
          </a:p>
          <a:p>
            <a:r>
              <a:rPr lang="en-GB" dirty="0">
                <a:solidFill>
                  <a:srgbClr val="333333"/>
                </a:solidFill>
                <a:latin typeface="Arial" panose="020B0604020202020204" pitchFamily="34" charset="0"/>
                <a:cs typeface="Arial" panose="020B0604020202020204" pitchFamily="34" charset="0"/>
              </a:rPr>
              <a:t>We can become an artist in our own residence, putting on display what inspires us as a focal point in our home.</a:t>
            </a:r>
          </a:p>
          <a:p>
            <a:endParaRPr lang="en-GB" dirty="0">
              <a:solidFill>
                <a:srgbClr val="333333"/>
              </a:solidFill>
              <a:latin typeface="Arial" panose="020B0604020202020204" pitchFamily="34" charset="0"/>
              <a:cs typeface="Arial" panose="020B0604020202020204" pitchFamily="34" charset="0"/>
            </a:endParaRPr>
          </a:p>
          <a:p>
            <a:r>
              <a:rPr lang="en-GB" dirty="0">
                <a:solidFill>
                  <a:srgbClr val="333333"/>
                </a:solidFill>
                <a:latin typeface="Arial" panose="020B0604020202020204" pitchFamily="34" charset="0"/>
                <a:cs typeface="Arial" panose="020B0604020202020204" pitchFamily="34" charset="0"/>
              </a:rPr>
              <a:t>As curators of our own atmospheres we are composing and making with what we already have at hand. We have enough art media already.</a:t>
            </a:r>
          </a:p>
          <a:p>
            <a:endParaRPr lang="en-GB" dirty="0">
              <a:solidFill>
                <a:srgbClr val="333333"/>
              </a:solidFill>
              <a:latin typeface="Arial" panose="020B0604020202020204" pitchFamily="34" charset="0"/>
              <a:cs typeface="Arial" panose="020B0604020202020204" pitchFamily="34" charset="0"/>
            </a:endParaRPr>
          </a:p>
          <a:p>
            <a:pPr algn="l">
              <a:spcAft>
                <a:spcPts val="1800"/>
              </a:spcAft>
              <a:buNone/>
            </a:pPr>
            <a:r>
              <a:rPr lang="en-GB" b="0" i="0" u="none" strike="noStrike" dirty="0">
                <a:solidFill>
                  <a:srgbClr val="000000"/>
                </a:solidFill>
                <a:effectLst/>
                <a:latin typeface="Arial"/>
                <a:cs typeface="Arial"/>
              </a:rPr>
              <a:t>We present ourselves in front of what we have gathered. A centrepiece is what is meaningful to us—bringing everything into focus and allowing time to observe and replenish</a:t>
            </a:r>
            <a:r>
              <a:rPr lang="en-GB" sz="2000" b="0" i="0" u="none" strike="noStrike" dirty="0">
                <a:solidFill>
                  <a:srgbClr val="000000"/>
                </a:solidFill>
                <a:effectLst/>
                <a:latin typeface="Arial"/>
                <a:cs typeface="Arial"/>
              </a:rPr>
              <a:t>. </a:t>
            </a:r>
            <a:endParaRPr lang="en-GB" sz="2000" dirty="0">
              <a:latin typeface="Arial"/>
              <a:cs typeface="Arial"/>
            </a:endParaRPr>
          </a:p>
        </p:txBody>
      </p:sp>
      <p:pic>
        <p:nvPicPr>
          <p:cNvPr id="8" name="Picture 7" descr="A person standing in front of a fireplace&#10;&#10;AI-generated content may be incorrect.">
            <a:extLst>
              <a:ext uri="{FF2B5EF4-FFF2-40B4-BE49-F238E27FC236}">
                <a16:creationId xmlns:a16="http://schemas.microsoft.com/office/drawing/2014/main" id="{DD1FD4F3-1EC9-4DA3-F147-E81985FE3DF0}"/>
              </a:ext>
            </a:extLst>
          </p:cNvPr>
          <p:cNvPicPr>
            <a:picLocks noChangeAspect="1"/>
          </p:cNvPicPr>
          <p:nvPr/>
        </p:nvPicPr>
        <p:blipFill>
          <a:blip r:embed="rId2"/>
          <a:stretch>
            <a:fillRect/>
          </a:stretch>
        </p:blipFill>
        <p:spPr>
          <a:xfrm>
            <a:off x="5501391" y="1146528"/>
            <a:ext cx="6690609" cy="3878709"/>
          </a:xfrm>
          <a:prstGeom prst="rect">
            <a:avLst/>
          </a:prstGeom>
        </p:spPr>
      </p:pic>
      <p:sp>
        <p:nvSpPr>
          <p:cNvPr id="9" name="TextBox 8">
            <a:extLst>
              <a:ext uri="{FF2B5EF4-FFF2-40B4-BE49-F238E27FC236}">
                <a16:creationId xmlns:a16="http://schemas.microsoft.com/office/drawing/2014/main" id="{F0C22F9D-46C8-E292-D103-765D97745553}"/>
              </a:ext>
            </a:extLst>
          </p:cNvPr>
          <p:cNvSpPr txBox="1"/>
          <p:nvPr/>
        </p:nvSpPr>
        <p:spPr>
          <a:xfrm>
            <a:off x="5636303" y="5266533"/>
            <a:ext cx="6114559" cy="923330"/>
          </a:xfrm>
          <a:prstGeom prst="rect">
            <a:avLst/>
          </a:prstGeom>
          <a:noFill/>
        </p:spPr>
        <p:txBody>
          <a:bodyPr wrap="none" rtlCol="0">
            <a:spAutoFit/>
          </a:bodyPr>
          <a:lstStyle/>
          <a:p>
            <a:r>
              <a:rPr lang="en-US" dirty="0"/>
              <a:t>Mark Hearld, An artist at home and a curated life. “I like </a:t>
            </a:r>
          </a:p>
          <a:p>
            <a:r>
              <a:rPr lang="en-US" dirty="0"/>
              <a:t>things that are decorative and theatrical. This is not a staged</a:t>
            </a:r>
          </a:p>
          <a:p>
            <a:r>
              <a:rPr lang="en-US" dirty="0"/>
              <a:t>display but the formation of energy through juxtaposition”. </a:t>
            </a:r>
          </a:p>
        </p:txBody>
      </p:sp>
    </p:spTree>
    <p:extLst>
      <p:ext uri="{BB962C8B-B14F-4D97-AF65-F5344CB8AC3E}">
        <p14:creationId xmlns:p14="http://schemas.microsoft.com/office/powerpoint/2010/main" val="2921330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69C7BA-8B19-CED4-0C00-47EC94466D28}"/>
              </a:ext>
            </a:extLst>
          </p:cNvPr>
          <p:cNvSpPr txBox="1"/>
          <p:nvPr/>
        </p:nvSpPr>
        <p:spPr>
          <a:xfrm>
            <a:off x="227247" y="671232"/>
            <a:ext cx="5245706" cy="5324535"/>
          </a:xfrm>
          <a:prstGeom prst="rect">
            <a:avLst/>
          </a:prstGeom>
          <a:solidFill>
            <a:schemeClr val="accent2">
              <a:lumMod val="60000"/>
              <a:lumOff val="40000"/>
            </a:schemeClr>
          </a:solidFill>
        </p:spPr>
        <p:txBody>
          <a:bodyPr wrap="square" lIns="91440" tIns="45720" rIns="91440" bIns="45720" rtlCol="0" anchor="t">
            <a:spAutoFit/>
          </a:bodyPr>
          <a:lstStyle/>
          <a:p>
            <a:endParaRPr lang="en-US" dirty="0">
              <a:latin typeface="Arial"/>
              <a:cs typeface="Arial"/>
            </a:endParaRPr>
          </a:p>
          <a:p>
            <a:endParaRPr lang="en-US" dirty="0">
              <a:latin typeface="Arial"/>
              <a:cs typeface="Arial"/>
            </a:endParaRPr>
          </a:p>
          <a:p>
            <a:r>
              <a:rPr lang="en-US" dirty="0">
                <a:latin typeface="Arial"/>
                <a:cs typeface="Arial"/>
              </a:rPr>
              <a:t>Arranging with found objects is the creation of site-specific life formations in the home studio that are portable and subject to rearrangement. </a:t>
            </a:r>
          </a:p>
          <a:p>
            <a:endParaRPr lang="en-US" sz="800" dirty="0">
              <a:latin typeface="Arial"/>
              <a:cs typeface="Arial"/>
            </a:endParaRPr>
          </a:p>
          <a:p>
            <a:r>
              <a:rPr lang="en-US" dirty="0">
                <a:latin typeface="Arial"/>
                <a:cs typeface="Arial"/>
              </a:rPr>
              <a:t>They are not static arrangements and can be moved as we are moved to compose them as an accumulation of personal content. </a:t>
            </a:r>
          </a:p>
          <a:p>
            <a:endParaRPr lang="en-US" dirty="0">
              <a:latin typeface="Arial"/>
              <a:cs typeface="Arial"/>
            </a:endParaRPr>
          </a:p>
          <a:p>
            <a:r>
              <a:rPr lang="en-US" dirty="0">
                <a:latin typeface="Arial"/>
                <a:cs typeface="Arial"/>
              </a:rPr>
              <a:t>These displays are homemade ceremonials and offer refuge and a retreat into the making of our own home museum and gallery.</a:t>
            </a:r>
          </a:p>
          <a:p>
            <a:endParaRPr lang="en-US" dirty="0">
              <a:latin typeface="Arial"/>
              <a:cs typeface="Arial"/>
            </a:endParaRPr>
          </a:p>
          <a:p>
            <a:r>
              <a:rPr lang="en-US" dirty="0">
                <a:latin typeface="Arial"/>
                <a:cs typeface="Arial"/>
              </a:rPr>
              <a:t>Home based autobiographical landscapes preserve the act of bringing together. They are consolidating and compose our stories in a material vocabulary.</a:t>
            </a:r>
          </a:p>
          <a:p>
            <a:endParaRPr lang="en-US" dirty="0">
              <a:latin typeface="Arial"/>
              <a:cs typeface="Arial"/>
            </a:endParaRPr>
          </a:p>
          <a:p>
            <a:endParaRPr lang="en-US" sz="800" dirty="0">
              <a:latin typeface="Arial"/>
              <a:cs typeface="Arial"/>
            </a:endParaRPr>
          </a:p>
        </p:txBody>
      </p:sp>
      <p:pic>
        <p:nvPicPr>
          <p:cNvPr id="4" name="Picture 3" descr="A room with a desk and a teddy bear&#10;&#10;AI-generated content may be incorrect.">
            <a:extLst>
              <a:ext uri="{FF2B5EF4-FFF2-40B4-BE49-F238E27FC236}">
                <a16:creationId xmlns:a16="http://schemas.microsoft.com/office/drawing/2014/main" id="{57F59005-F496-4BE5-A626-1FDC4A845A01}"/>
              </a:ext>
            </a:extLst>
          </p:cNvPr>
          <p:cNvPicPr>
            <a:picLocks noChangeAspect="1"/>
          </p:cNvPicPr>
          <p:nvPr/>
        </p:nvPicPr>
        <p:blipFill>
          <a:blip r:embed="rId2"/>
          <a:stretch>
            <a:fillRect/>
          </a:stretch>
        </p:blipFill>
        <p:spPr>
          <a:xfrm>
            <a:off x="5796695" y="671232"/>
            <a:ext cx="6168058" cy="5515535"/>
          </a:xfrm>
          <a:prstGeom prst="rect">
            <a:avLst/>
          </a:prstGeom>
        </p:spPr>
      </p:pic>
      <p:sp>
        <p:nvSpPr>
          <p:cNvPr id="5" name="TextBox 4">
            <a:extLst>
              <a:ext uri="{FF2B5EF4-FFF2-40B4-BE49-F238E27FC236}">
                <a16:creationId xmlns:a16="http://schemas.microsoft.com/office/drawing/2014/main" id="{444C39AF-5F9B-C7F5-6755-92ABF7113C16}"/>
              </a:ext>
            </a:extLst>
          </p:cNvPr>
          <p:cNvSpPr txBox="1"/>
          <p:nvPr/>
        </p:nvSpPr>
        <p:spPr>
          <a:xfrm>
            <a:off x="5004860" y="6221968"/>
            <a:ext cx="4966231" cy="369332"/>
          </a:xfrm>
          <a:prstGeom prst="rect">
            <a:avLst/>
          </a:prstGeom>
          <a:noFill/>
        </p:spPr>
        <p:txBody>
          <a:bodyPr wrap="none" rtlCol="0">
            <a:spAutoFit/>
          </a:bodyPr>
          <a:lstStyle/>
          <a:p>
            <a:r>
              <a:rPr lang="en-US" dirty="0">
                <a:solidFill>
                  <a:schemeClr val="bg1"/>
                </a:solidFill>
              </a:rPr>
              <a:t>Photo Credit: Spirit Weavers Women’s Gathering</a:t>
            </a:r>
          </a:p>
        </p:txBody>
      </p:sp>
    </p:spTree>
    <p:extLst>
      <p:ext uri="{BB962C8B-B14F-4D97-AF65-F5344CB8AC3E}">
        <p14:creationId xmlns:p14="http://schemas.microsoft.com/office/powerpoint/2010/main" val="3473900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654688-A802-BAA2-AC60-8F5AB751ED61}"/>
              </a:ext>
            </a:extLst>
          </p:cNvPr>
          <p:cNvPicPr>
            <a:picLocks noChangeAspect="1"/>
          </p:cNvPicPr>
          <p:nvPr/>
        </p:nvPicPr>
        <p:blipFill>
          <a:blip r:embed="rId2"/>
          <a:srcRect l="7511" r="20754" b="-1"/>
          <a:stretch>
            <a:fillRect/>
          </a:stretch>
        </p:blipFill>
        <p:spPr>
          <a:xfrm>
            <a:off x="-1" y="10"/>
            <a:ext cx="7370057" cy="6857990"/>
          </a:xfrm>
          <a:prstGeom prst="rect">
            <a:avLst/>
          </a:prstGeom>
        </p:spPr>
      </p:pic>
      <p:pic>
        <p:nvPicPr>
          <p:cNvPr id="5" name="Picture 4">
            <a:extLst>
              <a:ext uri="{FF2B5EF4-FFF2-40B4-BE49-F238E27FC236}">
                <a16:creationId xmlns:a16="http://schemas.microsoft.com/office/drawing/2014/main" id="{13A93211-F3D4-316A-4D9B-3C55A0A6FDBA}"/>
              </a:ext>
            </a:extLst>
          </p:cNvPr>
          <p:cNvPicPr>
            <a:picLocks noChangeAspect="1"/>
          </p:cNvPicPr>
          <p:nvPr/>
        </p:nvPicPr>
        <p:blipFill>
          <a:blip r:embed="rId3"/>
          <a:srcRect l="6656" r="738"/>
          <a:stretch>
            <a:fillRect/>
          </a:stretch>
        </p:blipFill>
        <p:spPr>
          <a:xfrm>
            <a:off x="7534656" y="1"/>
            <a:ext cx="4657344" cy="3346704"/>
          </a:xfrm>
          <a:prstGeom prst="rect">
            <a:avLst/>
          </a:prstGeom>
        </p:spPr>
      </p:pic>
      <p:pic>
        <p:nvPicPr>
          <p:cNvPr id="4" name="Picture 3">
            <a:extLst>
              <a:ext uri="{FF2B5EF4-FFF2-40B4-BE49-F238E27FC236}">
                <a16:creationId xmlns:a16="http://schemas.microsoft.com/office/drawing/2014/main" id="{DD77C438-4C16-4D41-50F2-E1146405EB9B}"/>
              </a:ext>
            </a:extLst>
          </p:cNvPr>
          <p:cNvPicPr>
            <a:picLocks noChangeAspect="1"/>
          </p:cNvPicPr>
          <p:nvPr/>
        </p:nvPicPr>
        <p:blipFill>
          <a:blip r:embed="rId4"/>
          <a:srcRect l="7110" r="-4" b="-4"/>
          <a:stretch>
            <a:fillRect/>
          </a:stretch>
        </p:blipFill>
        <p:spPr>
          <a:xfrm>
            <a:off x="7534654" y="3511296"/>
            <a:ext cx="4657346" cy="3346704"/>
          </a:xfrm>
          <a:prstGeom prst="rect">
            <a:avLst/>
          </a:prstGeom>
        </p:spPr>
      </p:pic>
      <p:sp>
        <p:nvSpPr>
          <p:cNvPr id="2" name="TextBox 1">
            <a:extLst>
              <a:ext uri="{FF2B5EF4-FFF2-40B4-BE49-F238E27FC236}">
                <a16:creationId xmlns:a16="http://schemas.microsoft.com/office/drawing/2014/main" id="{3411898C-AB35-4740-0F9C-5939E84B2E26}"/>
              </a:ext>
            </a:extLst>
          </p:cNvPr>
          <p:cNvSpPr txBox="1"/>
          <p:nvPr/>
        </p:nvSpPr>
        <p:spPr>
          <a:xfrm>
            <a:off x="464695" y="6175948"/>
            <a:ext cx="5200142" cy="369332"/>
          </a:xfrm>
          <a:prstGeom prst="rect">
            <a:avLst/>
          </a:prstGeom>
          <a:noFill/>
        </p:spPr>
        <p:txBody>
          <a:bodyPr wrap="none" rtlCol="0">
            <a:spAutoFit/>
          </a:bodyPr>
          <a:lstStyle/>
          <a:p>
            <a:r>
              <a:rPr lang="en-US" dirty="0" err="1">
                <a:solidFill>
                  <a:schemeClr val="bg1"/>
                </a:solidFill>
              </a:rPr>
              <a:t>Kakfarna</a:t>
            </a:r>
            <a:r>
              <a:rPr lang="en-US" dirty="0">
                <a:solidFill>
                  <a:schemeClr val="bg1"/>
                </a:solidFill>
              </a:rPr>
              <a:t> Artist Collective, Prague, Sculpture Studio</a:t>
            </a:r>
          </a:p>
        </p:txBody>
      </p:sp>
    </p:spTree>
    <p:extLst>
      <p:ext uri="{BB962C8B-B14F-4D97-AF65-F5344CB8AC3E}">
        <p14:creationId xmlns:p14="http://schemas.microsoft.com/office/powerpoint/2010/main" val="1196920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D29F8C-34F4-5A4A-ABEF-EFBFB0C8B180}"/>
              </a:ext>
            </a:extLst>
          </p:cNvPr>
          <p:cNvSpPr txBox="1"/>
          <p:nvPr/>
        </p:nvSpPr>
        <p:spPr>
          <a:xfrm>
            <a:off x="309562" y="88463"/>
            <a:ext cx="6262687" cy="6709529"/>
          </a:xfrm>
          <a:prstGeom prst="rect">
            <a:avLst/>
          </a:prstGeom>
          <a:solidFill>
            <a:srgbClr val="B7D3A0"/>
          </a:solidFill>
          <a:ln>
            <a:solidFill>
              <a:schemeClr val="accent1"/>
            </a:solidFill>
          </a:ln>
        </p:spPr>
        <p:txBody>
          <a:bodyPr wrap="square" rtlCol="0">
            <a:spAutoFit/>
          </a:bodyPr>
          <a:lstStyle/>
          <a:p>
            <a:r>
              <a:rPr lang="en-GB" dirty="0">
                <a:latin typeface="Arial" panose="020B0604020202020204" pitchFamily="34" charset="0"/>
                <a:cs typeface="Arial" panose="020B0604020202020204" pitchFamily="34" charset="0"/>
              </a:rPr>
              <a:t>As a bricolage of materiality, this method of art making mediates disconnection through the transformative construction of what we already possess. Material culture refers to our physical surroundings, belongings, and our appropriation of objects as resources for identity both at home and in society. </a:t>
            </a:r>
          </a:p>
          <a:p>
            <a:endParaRPr lang="en-GB" sz="8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Bringing together keepsakes, mementos and artefacts bestows significance. It can be an attempt to reclaim dominion over our lives in the composition of a still life (a material documentation) that depicts associations to significance, connotation, and nuance.</a:t>
            </a:r>
          </a:p>
          <a:p>
            <a:endParaRPr lang="en-GB" sz="8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effects of this form of display is an ordering that is purposeful and redemptive. The display can also depict a sense of passage, which takes centre stage in the home gallery.</a:t>
            </a:r>
          </a:p>
          <a:p>
            <a:endParaRPr lang="en-GB" sz="8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Rather than a singular artwork it is a conglomerate of parts (or influences) bound together as a forging of relations. A memorialisation or commemoration, in this context, is therefore an accumulation rather than a deficit.</a:t>
            </a:r>
          </a:p>
          <a:p>
            <a:endParaRPr lang="en-GB" sz="8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Making Arrangements: The Curation of Grief in the Home Studio Pamela Whitaker and Chris McHugh, </a:t>
            </a:r>
            <a:r>
              <a:rPr lang="en-GB" sz="1400" i="1" dirty="0">
                <a:latin typeface="Arial" panose="020B0604020202020204" pitchFamily="34" charset="0"/>
                <a:cs typeface="Arial" panose="020B0604020202020204" pitchFamily="34" charset="0"/>
              </a:rPr>
              <a:t>Canadian Journal of Art Therapy </a:t>
            </a:r>
          </a:p>
          <a:p>
            <a:endParaRPr lang="en-GB" sz="1400" i="1"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Bridgefoot Street Community Garden, Dublin.</a:t>
            </a:r>
          </a:p>
        </p:txBody>
      </p:sp>
      <p:pic>
        <p:nvPicPr>
          <p:cNvPr id="6" name="Picture 5" descr="A picture containing outdoor, old, several&#10;&#10;Description automatically generatedCom">
            <a:extLst>
              <a:ext uri="{FF2B5EF4-FFF2-40B4-BE49-F238E27FC236}">
                <a16:creationId xmlns:a16="http://schemas.microsoft.com/office/drawing/2014/main" id="{07BB992B-0BB2-F946-BFF2-C82CF63CE19D}"/>
              </a:ext>
            </a:extLst>
          </p:cNvPr>
          <p:cNvPicPr>
            <a:picLocks noChangeAspect="1"/>
          </p:cNvPicPr>
          <p:nvPr/>
        </p:nvPicPr>
        <p:blipFill>
          <a:blip r:embed="rId2"/>
          <a:stretch>
            <a:fillRect/>
          </a:stretch>
        </p:blipFill>
        <p:spPr>
          <a:xfrm>
            <a:off x="6738938" y="0"/>
            <a:ext cx="5143500" cy="6858000"/>
          </a:xfrm>
          <a:prstGeom prst="rect">
            <a:avLst/>
          </a:prstGeom>
        </p:spPr>
      </p:pic>
    </p:spTree>
    <p:extLst>
      <p:ext uri="{BB962C8B-B14F-4D97-AF65-F5344CB8AC3E}">
        <p14:creationId xmlns:p14="http://schemas.microsoft.com/office/powerpoint/2010/main" val="1823026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3982</TotalTime>
  <Words>2675</Words>
  <Application>Microsoft Macintosh PowerPoint</Application>
  <PresentationFormat>Widescreen</PresentationFormat>
  <Paragraphs>174</Paragraphs>
  <Slides>22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Aptos</vt:lpstr>
      <vt:lpstr>Aptos Display</vt:lpstr>
      <vt:lpstr>Arial</vt:lpstr>
      <vt:lpstr>Avenir</vt:lpstr>
      <vt:lpstr>Avenir Book</vt:lpstr>
      <vt:lpstr>Gantari</vt:lpstr>
      <vt:lpstr>Inter</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Whitaker, Pamela</dc:creator>
  <cp:lastModifiedBy>Whitaker, Pamela</cp:lastModifiedBy>
  <cp:revision>223</cp:revision>
  <dcterms:created xsi:type="dcterms:W3CDTF">2025-04-12T06:20:00Z</dcterms:created>
  <dcterms:modified xsi:type="dcterms:W3CDTF">2025-11-06T21:35:29Z</dcterms:modified>
</cp:coreProperties>
</file>