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handoutMasterIdLst>
    <p:handoutMasterId r:id="rId39"/>
  </p:handoutMasterIdLst>
  <p:sldIdLst>
    <p:sldId id="345" r:id="rId5"/>
    <p:sldId id="363" r:id="rId6"/>
    <p:sldId id="361" r:id="rId7"/>
    <p:sldId id="382" r:id="rId8"/>
    <p:sldId id="378" r:id="rId9"/>
    <p:sldId id="384" r:id="rId10"/>
    <p:sldId id="377" r:id="rId11"/>
    <p:sldId id="386" r:id="rId12"/>
    <p:sldId id="373" r:id="rId13"/>
    <p:sldId id="398" r:id="rId14"/>
    <p:sldId id="381" r:id="rId15"/>
    <p:sldId id="389" r:id="rId16"/>
    <p:sldId id="366" r:id="rId17"/>
    <p:sldId id="391" r:id="rId18"/>
    <p:sldId id="374" r:id="rId19"/>
    <p:sldId id="393" r:id="rId20"/>
    <p:sldId id="371" r:id="rId21"/>
    <p:sldId id="394" r:id="rId22"/>
    <p:sldId id="364" r:id="rId23"/>
    <p:sldId id="395" r:id="rId24"/>
    <p:sldId id="376" r:id="rId25"/>
    <p:sldId id="396" r:id="rId26"/>
    <p:sldId id="369" r:id="rId27"/>
    <p:sldId id="397" r:id="rId28"/>
    <p:sldId id="401" r:id="rId29"/>
    <p:sldId id="402" r:id="rId30"/>
    <p:sldId id="372" r:id="rId31"/>
    <p:sldId id="399" r:id="rId32"/>
    <p:sldId id="367" r:id="rId33"/>
    <p:sldId id="408" r:id="rId34"/>
    <p:sldId id="407" r:id="rId35"/>
    <p:sldId id="362" r:id="rId36"/>
    <p:sldId id="35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29" userDrawn="1">
          <p15:clr>
            <a:srgbClr val="A4A3A4"/>
          </p15:clr>
        </p15:guide>
        <p15:guide id="2" pos="39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FDF"/>
    <a:srgbClr val="233881"/>
    <a:srgbClr val="445055"/>
    <a:srgbClr val="C8D3D9"/>
    <a:srgbClr val="BBA360"/>
    <a:srgbClr val="041E42"/>
    <a:srgbClr val="ECECEC"/>
    <a:srgbClr val="130E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4"/>
    <p:restoredTop sz="94694"/>
  </p:normalViewPr>
  <p:slideViewPr>
    <p:cSldViewPr snapToGrid="0">
      <p:cViewPr varScale="1">
        <p:scale>
          <a:sx n="95" d="100"/>
          <a:sy n="95" d="100"/>
        </p:scale>
        <p:origin x="200" y="744"/>
      </p:cViewPr>
      <p:guideLst>
        <p:guide orient="horz" pos="3929"/>
        <p:guide pos="39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43388D-8281-A545-4E75-38C51A27EF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b="1">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1F491DBC-FC50-5AB1-13D9-0489CBE741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016988-6278-5341-8C44-9BA8215C3981}" type="datetimeFigureOut">
              <a:rPr lang="en-US" smtClean="0">
                <a:latin typeface="Arial" panose="020B0604020202020204" pitchFamily="34" charset="0"/>
                <a:cs typeface="Arial" panose="020B0604020202020204" pitchFamily="34" charset="0"/>
              </a:rPr>
              <a:t>1/9/26</a:t>
            </a:fld>
            <a:endParaRPr lang="en-US">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7EE53F34-52C8-BC38-BBAE-B2A86E68A3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91AB48A2-B078-B548-4063-7263A5F3DC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589572-C4C0-1B46-BBEE-59DA61CC6D1C}" type="slidenum">
              <a:rPr lang="en-US" smtClean="0">
                <a:latin typeface="Arial" panose="020B0604020202020204" pitchFamily="34" charset="0"/>
                <a:cs typeface="Arial" panose="020B0604020202020204" pitchFamily="34" charset="0"/>
              </a:rPr>
              <a:t>‹#›</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8108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1" i="0">
                <a:latin typeface="Arial" panose="020B0604020202020204" pitchFamily="34" charset="0"/>
                <a:cs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cs typeface="Arial" panose="020B0604020202020204" pitchFamily="34" charset="0"/>
              </a:defRPr>
            </a:lvl1pPr>
          </a:lstStyle>
          <a:p>
            <a:fld id="{2AB67DD8-676E-1C42-A135-F7789A1A8AF9}" type="datetimeFigureOut">
              <a:rPr lang="en-US" smtClean="0"/>
              <a:pPr/>
              <a:t>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cs typeface="Arial" panose="020B0604020202020204" pitchFamily="34" charset="0"/>
              </a:defRPr>
            </a:lvl1pPr>
          </a:lstStyle>
          <a:p>
            <a:fld id="{91D8BF07-C69C-8541-8020-36E8B442A7E2}" type="slidenum">
              <a:rPr lang="en-US" smtClean="0"/>
              <a:pPr/>
              <a:t>‹#›</a:t>
            </a:fld>
            <a:endParaRPr lang="en-US"/>
          </a:p>
        </p:txBody>
      </p:sp>
    </p:spTree>
    <p:extLst>
      <p:ext uri="{BB962C8B-B14F-4D97-AF65-F5344CB8AC3E}">
        <p14:creationId xmlns:p14="http://schemas.microsoft.com/office/powerpoint/2010/main" val="3263210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b="0" i="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b="0" i="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b="0" i="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b="0" i="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raphic 2" descr="Ulster University logo">
            <a:extLst>
              <a:ext uri="{FF2B5EF4-FFF2-40B4-BE49-F238E27FC236}">
                <a16:creationId xmlns:a16="http://schemas.microsoft.com/office/drawing/2014/main" id="{FCEDCCF6-E945-9E31-B6CB-4EE5B48DB56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787523" y="2278792"/>
            <a:ext cx="4616954" cy="2547551"/>
          </a:xfrm>
          <a:prstGeom prst="rect">
            <a:avLst/>
          </a:prstGeom>
        </p:spPr>
      </p:pic>
    </p:spTree>
    <p:extLst>
      <p:ext uri="{BB962C8B-B14F-4D97-AF65-F5344CB8AC3E}">
        <p14:creationId xmlns:p14="http://schemas.microsoft.com/office/powerpoint/2010/main" val="2184153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descr="Ulster University logo">
            <a:extLst>
              <a:ext uri="{FF2B5EF4-FFF2-40B4-BE49-F238E27FC236}">
                <a16:creationId xmlns:a16="http://schemas.microsoft.com/office/drawing/2014/main" id="{763F1474-630A-0980-75B9-3D3BD1A7C834}"/>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8" name="Title 1">
            <a:extLst>
              <a:ext uri="{FF2B5EF4-FFF2-40B4-BE49-F238E27FC236}">
                <a16:creationId xmlns:a16="http://schemas.microsoft.com/office/drawing/2014/main" id="{383B79A4-9450-467A-9718-AC3A23FAE11B}"/>
              </a:ext>
            </a:extLst>
          </p:cNvPr>
          <p:cNvSpPr>
            <a:spLocks noGrp="1" noRot="1" noMove="1" noResize="1" noEditPoints="1" noAdjustHandles="1" noChangeArrowheads="1" noChangeShapeType="1"/>
          </p:cNvSpPr>
          <p:nvPr>
            <p:ph type="title" hasCustomPrompt="1"/>
          </p:nvPr>
        </p:nvSpPr>
        <p:spPr>
          <a:xfrm>
            <a:off x="6096000" y="2608844"/>
            <a:ext cx="5358715" cy="2086725"/>
          </a:xfrm>
        </p:spPr>
        <p:txBody>
          <a:bodyPr wrap="square" anchor="b" anchorCtr="0">
            <a:normAutofit/>
          </a:bodyPr>
          <a:lstStyle>
            <a:lvl1pPr>
              <a:defRPr sz="7200" b="1">
                <a:solidFill>
                  <a:schemeClr val="bg1"/>
                </a:solidFill>
                <a:latin typeface="+mj-lt"/>
                <a:cs typeface="Arial" panose="020B0604020202020204" pitchFamily="34" charset="0"/>
              </a:defRPr>
            </a:lvl1pPr>
          </a:lstStyle>
          <a:p>
            <a:r>
              <a:rPr lang="en-US"/>
              <a:t>Welcome Slide</a:t>
            </a:r>
          </a:p>
        </p:txBody>
      </p:sp>
      <p:sp>
        <p:nvSpPr>
          <p:cNvPr id="10" name="Text Placeholder 9">
            <a:extLst>
              <a:ext uri="{FF2B5EF4-FFF2-40B4-BE49-F238E27FC236}">
                <a16:creationId xmlns:a16="http://schemas.microsoft.com/office/drawing/2014/main" id="{EC2CE969-2D2B-9F85-0F81-46F7984A4EAF}"/>
              </a:ext>
            </a:extLst>
          </p:cNvPr>
          <p:cNvSpPr>
            <a:spLocks noGrp="1" noRot="1" noMove="1" noResize="1" noEditPoints="1" noAdjustHandles="1" noChangeArrowheads="1" noChangeShapeType="1"/>
          </p:cNvSpPr>
          <p:nvPr>
            <p:ph type="body" sz="quarter" idx="10" hasCustomPrompt="1"/>
          </p:nvPr>
        </p:nvSpPr>
        <p:spPr>
          <a:xfrm>
            <a:off x="6096000" y="5127625"/>
            <a:ext cx="5359400" cy="369332"/>
          </a:xfrm>
          <a:noFill/>
        </p:spPr>
        <p:txBody>
          <a:bodyPr>
            <a:spAutoFit/>
          </a:bodyPr>
          <a:lstStyle>
            <a:lvl1pPr marL="0" indent="0">
              <a:buNone/>
              <a:defRPr sz="2000">
                <a:solidFill>
                  <a:schemeClr val="bg1"/>
                </a:solidFill>
              </a:defRPr>
            </a:lvl1pPr>
          </a:lstStyle>
          <a:p>
            <a:pPr lvl="0"/>
            <a:r>
              <a:rPr lang="en-GB"/>
              <a:t>Body copy to be inserted here</a:t>
            </a:r>
          </a:p>
        </p:txBody>
      </p:sp>
    </p:spTree>
    <p:extLst>
      <p:ext uri="{BB962C8B-B14F-4D97-AF65-F5344CB8AC3E}">
        <p14:creationId xmlns:p14="http://schemas.microsoft.com/office/powerpoint/2010/main" val="3840969481"/>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raphic 1" descr="Ulster University logo">
            <a:extLst>
              <a:ext uri="{FF2B5EF4-FFF2-40B4-BE49-F238E27FC236}">
                <a16:creationId xmlns:a16="http://schemas.microsoft.com/office/drawing/2014/main" id="{C68DD163-3494-218D-9290-7C5121A1C26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8" name="Title 1">
            <a:extLst>
              <a:ext uri="{FF2B5EF4-FFF2-40B4-BE49-F238E27FC236}">
                <a16:creationId xmlns:a16="http://schemas.microsoft.com/office/drawing/2014/main" id="{383B79A4-9450-467A-9718-AC3A23FAE11B}"/>
              </a:ext>
            </a:extLst>
          </p:cNvPr>
          <p:cNvSpPr>
            <a:spLocks noGrp="1"/>
          </p:cNvSpPr>
          <p:nvPr>
            <p:ph type="title" hasCustomPrompt="1"/>
          </p:nvPr>
        </p:nvSpPr>
        <p:spPr>
          <a:xfrm>
            <a:off x="1915298" y="3093431"/>
            <a:ext cx="6079524" cy="1920526"/>
          </a:xfrm>
        </p:spPr>
        <p:txBody>
          <a:bodyPr anchor="t" anchorCtr="0">
            <a:normAutofit/>
          </a:bodyPr>
          <a:lstStyle>
            <a:lvl1pPr>
              <a:defRPr sz="6600" b="1">
                <a:solidFill>
                  <a:schemeClr val="bg1"/>
                </a:solidFill>
                <a:latin typeface="+mj-lt"/>
                <a:cs typeface="Arial" panose="020B0604020202020204" pitchFamily="34" charset="0"/>
              </a:defRPr>
            </a:lvl1pPr>
          </a:lstStyle>
          <a:p>
            <a:r>
              <a:rPr lang="en-US"/>
              <a:t>Divider Slide 1</a:t>
            </a:r>
            <a:br>
              <a:rPr lang="en-US"/>
            </a:br>
            <a:r>
              <a:rPr lang="en-US"/>
              <a:t>- Insert Title</a:t>
            </a:r>
          </a:p>
        </p:txBody>
      </p:sp>
    </p:spTree>
    <p:extLst>
      <p:ext uri="{BB962C8B-B14F-4D97-AF65-F5344CB8AC3E}">
        <p14:creationId xmlns:p14="http://schemas.microsoft.com/office/powerpoint/2010/main" val="1609476600"/>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descr="Ulster University logo">
            <a:extLst>
              <a:ext uri="{FF2B5EF4-FFF2-40B4-BE49-F238E27FC236}">
                <a16:creationId xmlns:a16="http://schemas.microsoft.com/office/drawing/2014/main" id="{5685EF1C-E796-9B3B-A118-A0500F936E2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8" name="Title 1">
            <a:extLst>
              <a:ext uri="{FF2B5EF4-FFF2-40B4-BE49-F238E27FC236}">
                <a16:creationId xmlns:a16="http://schemas.microsoft.com/office/drawing/2014/main" id="{383B79A4-9450-467A-9718-AC3A23FAE11B}"/>
              </a:ext>
            </a:extLst>
          </p:cNvPr>
          <p:cNvSpPr>
            <a:spLocks noGrp="1"/>
          </p:cNvSpPr>
          <p:nvPr>
            <p:ph type="title" hasCustomPrompt="1"/>
          </p:nvPr>
        </p:nvSpPr>
        <p:spPr>
          <a:xfrm>
            <a:off x="1915298" y="3093431"/>
            <a:ext cx="6079524" cy="1920526"/>
          </a:xfrm>
        </p:spPr>
        <p:txBody>
          <a:bodyPr anchor="t" anchorCtr="0">
            <a:normAutofit/>
          </a:bodyPr>
          <a:lstStyle>
            <a:lvl1pPr>
              <a:defRPr sz="6600" b="1">
                <a:solidFill>
                  <a:schemeClr val="bg1"/>
                </a:solidFill>
                <a:latin typeface="+mj-lt"/>
                <a:cs typeface="Arial" panose="020B0604020202020204" pitchFamily="34" charset="0"/>
              </a:defRPr>
            </a:lvl1pPr>
          </a:lstStyle>
          <a:p>
            <a:r>
              <a:rPr lang="en-US"/>
              <a:t>Divider Slide 2</a:t>
            </a:r>
            <a:br>
              <a:rPr lang="en-US"/>
            </a:br>
            <a:r>
              <a:rPr lang="en-US"/>
              <a:t>- Insert Title</a:t>
            </a:r>
          </a:p>
        </p:txBody>
      </p:sp>
    </p:spTree>
    <p:extLst>
      <p:ext uri="{BB962C8B-B14F-4D97-AF65-F5344CB8AC3E}">
        <p14:creationId xmlns:p14="http://schemas.microsoft.com/office/powerpoint/2010/main" val="225540667"/>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raphic 1" descr="Ulster University logo">
            <a:extLst>
              <a:ext uri="{FF2B5EF4-FFF2-40B4-BE49-F238E27FC236}">
                <a16:creationId xmlns:a16="http://schemas.microsoft.com/office/drawing/2014/main" id="{226CDF67-AA22-BE0C-13FC-6AB27C6F41E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8" name="Title 1">
            <a:extLst>
              <a:ext uri="{FF2B5EF4-FFF2-40B4-BE49-F238E27FC236}">
                <a16:creationId xmlns:a16="http://schemas.microsoft.com/office/drawing/2014/main" id="{383B79A4-9450-467A-9718-AC3A23FAE11B}"/>
              </a:ext>
            </a:extLst>
          </p:cNvPr>
          <p:cNvSpPr>
            <a:spLocks noGrp="1"/>
          </p:cNvSpPr>
          <p:nvPr>
            <p:ph type="title" hasCustomPrompt="1"/>
          </p:nvPr>
        </p:nvSpPr>
        <p:spPr>
          <a:xfrm>
            <a:off x="1915298" y="3093431"/>
            <a:ext cx="6079524" cy="1920526"/>
          </a:xfrm>
        </p:spPr>
        <p:txBody>
          <a:bodyPr anchor="t" anchorCtr="0">
            <a:normAutofit/>
          </a:bodyPr>
          <a:lstStyle>
            <a:lvl1pPr>
              <a:defRPr sz="6600" b="1">
                <a:solidFill>
                  <a:schemeClr val="accent1"/>
                </a:solidFill>
                <a:latin typeface="+mj-lt"/>
                <a:cs typeface="Arial" panose="020B0604020202020204" pitchFamily="34" charset="0"/>
              </a:defRPr>
            </a:lvl1pPr>
          </a:lstStyle>
          <a:p>
            <a:r>
              <a:rPr lang="en-US"/>
              <a:t>Divider Slide 3</a:t>
            </a:r>
            <a:br>
              <a:rPr lang="en-US"/>
            </a:br>
            <a:r>
              <a:rPr lang="en-US"/>
              <a:t>- Insert Title</a:t>
            </a:r>
          </a:p>
        </p:txBody>
      </p:sp>
    </p:spTree>
    <p:extLst>
      <p:ext uri="{BB962C8B-B14F-4D97-AF65-F5344CB8AC3E}">
        <p14:creationId xmlns:p14="http://schemas.microsoft.com/office/powerpoint/2010/main" val="1748812170"/>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oter Slide 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43EB4A-A4DF-BCF5-0BC0-B8F9411607F7}"/>
              </a:ext>
              <a:ext uri="{C183D7F6-B498-43B3-948B-1728B52AA6E4}">
                <adec:decorative xmlns:adec="http://schemas.microsoft.com/office/drawing/2017/decorative" val="1"/>
              </a:ext>
            </a:extLst>
          </p:cNvPr>
          <p:cNvSpPr/>
          <p:nvPr userDrawn="1"/>
        </p:nvSpPr>
        <p:spPr>
          <a:xfrm>
            <a:off x="1" y="5892800"/>
            <a:ext cx="12192000" cy="965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383B79A4-9450-467A-9718-AC3A23FAE11B}"/>
              </a:ext>
            </a:extLst>
          </p:cNvPr>
          <p:cNvSpPr>
            <a:spLocks noGrp="1"/>
          </p:cNvSpPr>
          <p:nvPr>
            <p:ph type="title" hasCustomPrompt="1"/>
          </p:nvPr>
        </p:nvSpPr>
        <p:spPr>
          <a:xfrm>
            <a:off x="908064" y="6129635"/>
            <a:ext cx="10262444" cy="369332"/>
          </a:xfrm>
        </p:spPr>
        <p:txBody>
          <a:bodyPr wrap="square" anchor="ctr">
            <a:spAutoFit/>
          </a:bodyPr>
          <a:lstStyle>
            <a:lvl1pPr>
              <a:defRPr sz="2000" b="1">
                <a:solidFill>
                  <a:schemeClr val="bg1"/>
                </a:solidFill>
                <a:latin typeface="+mj-lt"/>
                <a:cs typeface="Arial" panose="020B0604020202020204" pitchFamily="34" charset="0"/>
              </a:defRPr>
            </a:lvl1pPr>
          </a:lstStyle>
          <a:p>
            <a:r>
              <a:rPr lang="en-US"/>
              <a:t>Footer Slide 1 – Insert Title</a:t>
            </a:r>
          </a:p>
        </p:txBody>
      </p:sp>
      <p:sp>
        <p:nvSpPr>
          <p:cNvPr id="5" name="Text Placeholder 4">
            <a:extLst>
              <a:ext uri="{FF2B5EF4-FFF2-40B4-BE49-F238E27FC236}">
                <a16:creationId xmlns:a16="http://schemas.microsoft.com/office/drawing/2014/main" id="{DDAD9403-8CA1-B098-95FC-BE8FE51F73C2}"/>
              </a:ext>
            </a:extLst>
          </p:cNvPr>
          <p:cNvSpPr>
            <a:spLocks noGrp="1"/>
          </p:cNvSpPr>
          <p:nvPr>
            <p:ph type="body" sz="quarter" idx="10" hasCustomPrompt="1"/>
          </p:nvPr>
        </p:nvSpPr>
        <p:spPr>
          <a:xfrm>
            <a:off x="908050" y="611512"/>
            <a:ext cx="6753139" cy="646331"/>
          </a:xfrm>
        </p:spPr>
        <p:txBody>
          <a:bodyPr>
            <a:spAutoFit/>
          </a:bodyPr>
          <a:lstStyle>
            <a:lvl1pPr marL="0" indent="0">
              <a:buNone/>
              <a:defRPr sz="4000" b="1" spc="0"/>
            </a:lvl1pPr>
            <a:lvl2pPr marL="457200" indent="0">
              <a:buNone/>
              <a:defRPr/>
            </a:lvl2pPr>
            <a:lvl3pPr marL="914400" indent="0">
              <a:buNone/>
              <a:defRPr/>
            </a:lvl3pPr>
            <a:lvl4pPr marL="1371600" indent="0">
              <a:buNone/>
              <a:defRPr/>
            </a:lvl4pPr>
            <a:lvl5pPr marL="1828800" indent="0">
              <a:buNone/>
              <a:defRPr/>
            </a:lvl5pPr>
          </a:lstStyle>
          <a:p>
            <a:pPr lvl="0"/>
            <a:r>
              <a:rPr lang="en-GB"/>
              <a:t>Footer Slide 1 – Insert Title</a:t>
            </a:r>
          </a:p>
        </p:txBody>
      </p:sp>
      <p:sp>
        <p:nvSpPr>
          <p:cNvPr id="9" name="Text Placeholder 8">
            <a:extLst>
              <a:ext uri="{FF2B5EF4-FFF2-40B4-BE49-F238E27FC236}">
                <a16:creationId xmlns:a16="http://schemas.microsoft.com/office/drawing/2014/main" id="{71676D79-7821-544C-5636-D77DE8EC1478}"/>
              </a:ext>
            </a:extLst>
          </p:cNvPr>
          <p:cNvSpPr>
            <a:spLocks noGrp="1"/>
          </p:cNvSpPr>
          <p:nvPr>
            <p:ph type="body" sz="quarter" idx="11" hasCustomPrompt="1"/>
          </p:nvPr>
        </p:nvSpPr>
        <p:spPr>
          <a:xfrm>
            <a:off x="908050" y="2187575"/>
            <a:ext cx="10262458" cy="397032"/>
          </a:xfrm>
        </p:spPr>
        <p:txBody>
          <a:bodyPr>
            <a:spAutoFit/>
          </a:bodyPr>
          <a:lstStyle>
            <a:lvl1pPr marL="0" indent="0">
              <a:buNone/>
              <a:defRPr sz="2200"/>
            </a:lvl1pPr>
            <a:lvl2pPr>
              <a:defRPr sz="2400"/>
            </a:lvl2pPr>
            <a:lvl3pPr>
              <a:defRPr sz="2400"/>
            </a:lvl3pPr>
            <a:lvl4pPr>
              <a:defRPr sz="2400"/>
            </a:lvl4pPr>
            <a:lvl5pPr>
              <a:defRPr sz="2400"/>
            </a:lvl5pPr>
          </a:lstStyle>
          <a:p>
            <a:pPr lvl="0"/>
            <a:r>
              <a:rPr lang="en-GB"/>
              <a:t>Body copy to be inserted here.</a:t>
            </a:r>
          </a:p>
        </p:txBody>
      </p:sp>
      <p:pic>
        <p:nvPicPr>
          <p:cNvPr id="4" name="Graphic 1" descr="Ulster University logo">
            <a:extLst>
              <a:ext uri="{FF2B5EF4-FFF2-40B4-BE49-F238E27FC236}">
                <a16:creationId xmlns:a16="http://schemas.microsoft.com/office/drawing/2014/main" id="{600BFB9F-8B9A-0141-64ED-5D3DACA4E2A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1896492292"/>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oter Slide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2D172E9-AF6A-30BD-AFBC-A6E7985C0277}"/>
              </a:ext>
              <a:ext uri="{C183D7F6-B498-43B3-948B-1728B52AA6E4}">
                <adec:decorative xmlns:adec="http://schemas.microsoft.com/office/drawing/2017/decorative" val="1"/>
              </a:ext>
            </a:extLst>
          </p:cNvPr>
          <p:cNvSpPr/>
          <p:nvPr userDrawn="1"/>
        </p:nvSpPr>
        <p:spPr>
          <a:xfrm>
            <a:off x="1" y="5892800"/>
            <a:ext cx="12192000" cy="965200"/>
          </a:xfrm>
          <a:prstGeom prst="rect">
            <a:avLst/>
          </a:prstGeom>
          <a:solidFill>
            <a:srgbClr val="4450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383B79A4-9450-467A-9718-AC3A23FAE11B}"/>
              </a:ext>
            </a:extLst>
          </p:cNvPr>
          <p:cNvSpPr>
            <a:spLocks noGrp="1"/>
          </p:cNvSpPr>
          <p:nvPr>
            <p:ph type="title" hasCustomPrompt="1"/>
          </p:nvPr>
        </p:nvSpPr>
        <p:spPr>
          <a:xfrm>
            <a:off x="908064" y="6129635"/>
            <a:ext cx="10262444" cy="369332"/>
          </a:xfrm>
        </p:spPr>
        <p:txBody>
          <a:bodyPr wrap="square" anchor="ctr">
            <a:spAutoFit/>
          </a:bodyPr>
          <a:lstStyle>
            <a:lvl1pPr>
              <a:defRPr sz="2000" b="1">
                <a:solidFill>
                  <a:schemeClr val="bg1"/>
                </a:solidFill>
                <a:latin typeface="+mj-lt"/>
                <a:cs typeface="Arial" panose="020B0604020202020204" pitchFamily="34" charset="0"/>
              </a:defRPr>
            </a:lvl1pPr>
          </a:lstStyle>
          <a:p>
            <a:r>
              <a:rPr lang="en-US"/>
              <a:t>Footer Slide 2 – Insert Title</a:t>
            </a:r>
          </a:p>
        </p:txBody>
      </p:sp>
      <p:sp>
        <p:nvSpPr>
          <p:cNvPr id="5" name="Text Placeholder 4">
            <a:extLst>
              <a:ext uri="{FF2B5EF4-FFF2-40B4-BE49-F238E27FC236}">
                <a16:creationId xmlns:a16="http://schemas.microsoft.com/office/drawing/2014/main" id="{DDAD9403-8CA1-B098-95FC-BE8FE51F73C2}"/>
              </a:ext>
            </a:extLst>
          </p:cNvPr>
          <p:cNvSpPr>
            <a:spLocks noGrp="1"/>
          </p:cNvSpPr>
          <p:nvPr>
            <p:ph type="body" sz="quarter" idx="10" hasCustomPrompt="1"/>
          </p:nvPr>
        </p:nvSpPr>
        <p:spPr>
          <a:xfrm>
            <a:off x="908050" y="611512"/>
            <a:ext cx="6753139" cy="646331"/>
          </a:xfrm>
        </p:spPr>
        <p:txBody>
          <a:bodyPr>
            <a:spAutoFit/>
          </a:bodyPr>
          <a:lstStyle>
            <a:lvl1pPr marL="0" indent="0">
              <a:buNone/>
              <a:defRPr sz="4000" b="1" spc="0"/>
            </a:lvl1pPr>
            <a:lvl2pPr marL="457200" indent="0">
              <a:buNone/>
              <a:defRPr/>
            </a:lvl2pPr>
            <a:lvl3pPr marL="914400" indent="0">
              <a:buNone/>
              <a:defRPr/>
            </a:lvl3pPr>
            <a:lvl4pPr marL="1371600" indent="0">
              <a:buNone/>
              <a:defRPr/>
            </a:lvl4pPr>
            <a:lvl5pPr marL="1828800" indent="0">
              <a:buNone/>
              <a:defRPr/>
            </a:lvl5pPr>
          </a:lstStyle>
          <a:p>
            <a:pPr lvl="0"/>
            <a:r>
              <a:rPr lang="en-GB"/>
              <a:t>Footer Slide 2 – Insert Title</a:t>
            </a:r>
          </a:p>
        </p:txBody>
      </p:sp>
      <p:sp>
        <p:nvSpPr>
          <p:cNvPr id="9" name="Text Placeholder 8">
            <a:extLst>
              <a:ext uri="{FF2B5EF4-FFF2-40B4-BE49-F238E27FC236}">
                <a16:creationId xmlns:a16="http://schemas.microsoft.com/office/drawing/2014/main" id="{71676D79-7821-544C-5636-D77DE8EC1478}"/>
              </a:ext>
            </a:extLst>
          </p:cNvPr>
          <p:cNvSpPr>
            <a:spLocks noGrp="1"/>
          </p:cNvSpPr>
          <p:nvPr>
            <p:ph type="body" sz="quarter" idx="11" hasCustomPrompt="1"/>
          </p:nvPr>
        </p:nvSpPr>
        <p:spPr>
          <a:xfrm>
            <a:off x="908050" y="2187575"/>
            <a:ext cx="10262458" cy="397032"/>
          </a:xfrm>
        </p:spPr>
        <p:txBody>
          <a:bodyPr>
            <a:spAutoFit/>
          </a:bodyPr>
          <a:lstStyle>
            <a:lvl1pPr marL="0" indent="0">
              <a:buNone/>
              <a:defRPr sz="2200"/>
            </a:lvl1pPr>
            <a:lvl2pPr>
              <a:defRPr sz="2400"/>
            </a:lvl2pPr>
            <a:lvl3pPr>
              <a:defRPr sz="2400"/>
            </a:lvl3pPr>
            <a:lvl4pPr>
              <a:defRPr sz="2400"/>
            </a:lvl4pPr>
            <a:lvl5pPr>
              <a:defRPr sz="2400"/>
            </a:lvl5pPr>
          </a:lstStyle>
          <a:p>
            <a:pPr lvl="0"/>
            <a:r>
              <a:rPr lang="en-GB"/>
              <a:t>Body copy to be inserted here.</a:t>
            </a:r>
          </a:p>
        </p:txBody>
      </p:sp>
      <p:pic>
        <p:nvPicPr>
          <p:cNvPr id="4" name="Graphic 1" descr="Ulster University logo">
            <a:extLst>
              <a:ext uri="{FF2B5EF4-FFF2-40B4-BE49-F238E27FC236}">
                <a16:creationId xmlns:a16="http://schemas.microsoft.com/office/drawing/2014/main" id="{51853884-C94C-9AFA-1042-7842F25F4C3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3588367410"/>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DAD9403-8CA1-B098-95FC-BE8FE51F73C2}"/>
              </a:ext>
            </a:extLst>
          </p:cNvPr>
          <p:cNvSpPr>
            <a:spLocks noGrp="1"/>
          </p:cNvSpPr>
          <p:nvPr>
            <p:ph type="body" sz="quarter" idx="10" hasCustomPrompt="1"/>
          </p:nvPr>
        </p:nvSpPr>
        <p:spPr>
          <a:xfrm>
            <a:off x="908050" y="611512"/>
            <a:ext cx="6818359" cy="646331"/>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Picture Slide 1 - Insert Title</a:t>
            </a:r>
          </a:p>
        </p:txBody>
      </p:sp>
      <p:sp>
        <p:nvSpPr>
          <p:cNvPr id="9" name="Text Placeholder 8">
            <a:extLst>
              <a:ext uri="{FF2B5EF4-FFF2-40B4-BE49-F238E27FC236}">
                <a16:creationId xmlns:a16="http://schemas.microsoft.com/office/drawing/2014/main" id="{71676D79-7821-544C-5636-D77DE8EC1478}"/>
              </a:ext>
            </a:extLst>
          </p:cNvPr>
          <p:cNvSpPr>
            <a:spLocks noGrp="1"/>
          </p:cNvSpPr>
          <p:nvPr>
            <p:ph type="body" sz="quarter" idx="11" hasCustomPrompt="1"/>
          </p:nvPr>
        </p:nvSpPr>
        <p:spPr>
          <a:xfrm>
            <a:off x="908050" y="2187574"/>
            <a:ext cx="6818359" cy="397032"/>
          </a:xfrm>
        </p:spPr>
        <p:txBody>
          <a:bodyPr wrap="square">
            <a:spAutoFit/>
          </a:bodyPr>
          <a:lstStyle>
            <a:lvl1pPr marL="0" indent="0">
              <a:buNone/>
              <a:defRPr sz="2200">
                <a:solidFill>
                  <a:schemeClr val="bg1"/>
                </a:solidFill>
              </a:defRPr>
            </a:lvl1pPr>
            <a:lvl2pPr>
              <a:defRPr sz="2400"/>
            </a:lvl2pPr>
            <a:lvl3pPr>
              <a:defRPr sz="2400"/>
            </a:lvl3pPr>
            <a:lvl4pPr>
              <a:defRPr sz="2400"/>
            </a:lvl4pPr>
            <a:lvl5pPr>
              <a:defRPr sz="2400"/>
            </a:lvl5pPr>
          </a:lstStyle>
          <a:p>
            <a:pPr lvl="0"/>
            <a:r>
              <a:rPr lang="en-GB"/>
              <a:t>Body copy to be inserted here.</a:t>
            </a:r>
          </a:p>
        </p:txBody>
      </p:sp>
      <p:sp>
        <p:nvSpPr>
          <p:cNvPr id="3" name="Picture Placeholder 2">
            <a:extLst>
              <a:ext uri="{FF2B5EF4-FFF2-40B4-BE49-F238E27FC236}">
                <a16:creationId xmlns:a16="http://schemas.microsoft.com/office/drawing/2014/main" id="{19DFAF1F-856D-64BB-B4C8-DA5C2A2C6A5E}"/>
              </a:ext>
            </a:extLst>
          </p:cNvPr>
          <p:cNvSpPr>
            <a:spLocks noGrp="1"/>
          </p:cNvSpPr>
          <p:nvPr>
            <p:ph type="pic" sz="quarter" idx="12"/>
          </p:nvPr>
        </p:nvSpPr>
        <p:spPr>
          <a:xfrm>
            <a:off x="8118475" y="0"/>
            <a:ext cx="4073525" cy="6858000"/>
          </a:xfrm>
        </p:spPr>
        <p:txBody>
          <a:bodyPr>
            <a:normAutofit/>
          </a:bodyPr>
          <a:lstStyle>
            <a:lvl1pPr marL="0" indent="0">
              <a:buNone/>
              <a:defRPr sz="1600">
                <a:solidFill>
                  <a:schemeClr val="accent1"/>
                </a:solidFill>
              </a:defRPr>
            </a:lvl1pPr>
          </a:lstStyle>
          <a:p>
            <a:r>
              <a:rPr lang="en-GB"/>
              <a:t>Click icon to add picture</a:t>
            </a:r>
          </a:p>
        </p:txBody>
      </p:sp>
    </p:spTree>
    <p:extLst>
      <p:ext uri="{BB962C8B-B14F-4D97-AF65-F5344CB8AC3E}">
        <p14:creationId xmlns:p14="http://schemas.microsoft.com/office/powerpoint/2010/main" val="3724762739"/>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Slide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CF09810-EE32-B016-ACDE-3204A950AD94}"/>
              </a:ext>
              <a:ext uri="{C183D7F6-B498-43B3-948B-1728B52AA6E4}">
                <adec:decorative xmlns:adec="http://schemas.microsoft.com/office/drawing/2017/decorative" val="1"/>
              </a:ext>
            </a:extLst>
          </p:cNvPr>
          <p:cNvSpPr/>
          <p:nvPr userDrawn="1"/>
        </p:nvSpPr>
        <p:spPr>
          <a:xfrm>
            <a:off x="1008759" y="-1"/>
            <a:ext cx="5087241" cy="29140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166ABECA-B89B-0724-B953-6AEEDB7F85E7}"/>
              </a:ext>
            </a:extLst>
          </p:cNvPr>
          <p:cNvSpPr>
            <a:spLocks noGrp="1"/>
          </p:cNvSpPr>
          <p:nvPr>
            <p:ph type="pic" sz="quarter" idx="12"/>
          </p:nvPr>
        </p:nvSpPr>
        <p:spPr>
          <a:xfrm>
            <a:off x="1013255" y="2212288"/>
            <a:ext cx="6647934" cy="4645712"/>
          </a:xfrm>
          <a:custGeom>
            <a:avLst/>
            <a:gdLst>
              <a:gd name="connsiteX0" fmla="*/ 5082745 w 6647934"/>
              <a:gd name="connsiteY0" fmla="*/ 0 h 4645712"/>
              <a:gd name="connsiteX1" fmla="*/ 6647934 w 6647934"/>
              <a:gd name="connsiteY1" fmla="*/ 0 h 4645712"/>
              <a:gd name="connsiteX2" fmla="*/ 6647934 w 6647934"/>
              <a:gd name="connsiteY2" fmla="*/ 4645712 h 4645712"/>
              <a:gd name="connsiteX3" fmla="*/ 0 w 6647934"/>
              <a:gd name="connsiteY3" fmla="*/ 4645712 h 4645712"/>
              <a:gd name="connsiteX4" fmla="*/ 0 w 6647934"/>
              <a:gd name="connsiteY4" fmla="*/ 701731 h 4645712"/>
              <a:gd name="connsiteX5" fmla="*/ 5082745 w 6647934"/>
              <a:gd name="connsiteY5" fmla="*/ 701731 h 4645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7934" h="4645712">
                <a:moveTo>
                  <a:pt x="5082745" y="0"/>
                </a:moveTo>
                <a:lnTo>
                  <a:pt x="6647934" y="0"/>
                </a:lnTo>
                <a:lnTo>
                  <a:pt x="6647934" y="4645712"/>
                </a:lnTo>
                <a:lnTo>
                  <a:pt x="0" y="4645712"/>
                </a:lnTo>
                <a:lnTo>
                  <a:pt x="0" y="701731"/>
                </a:lnTo>
                <a:lnTo>
                  <a:pt x="5082745" y="701731"/>
                </a:lnTo>
                <a:close/>
              </a:path>
            </a:pathLst>
          </a:custGeom>
        </p:spPr>
        <p:txBody>
          <a:bodyPr wrap="square">
            <a:noAutofit/>
          </a:bodyPr>
          <a:lstStyle>
            <a:lvl1pPr marL="0" indent="0">
              <a:buNone/>
              <a:defRPr sz="1600">
                <a:solidFill>
                  <a:schemeClr val="accent1"/>
                </a:solidFill>
              </a:defRPr>
            </a:lvl1pPr>
          </a:lstStyle>
          <a:p>
            <a:r>
              <a:rPr lang="en-GB"/>
              <a:t>Click icon to add picture</a:t>
            </a:r>
          </a:p>
        </p:txBody>
      </p:sp>
      <p:sp>
        <p:nvSpPr>
          <p:cNvPr id="9" name="Text Placeholder 8">
            <a:extLst>
              <a:ext uri="{FF2B5EF4-FFF2-40B4-BE49-F238E27FC236}">
                <a16:creationId xmlns:a16="http://schemas.microsoft.com/office/drawing/2014/main" id="{71676D79-7821-544C-5636-D77DE8EC1478}"/>
              </a:ext>
            </a:extLst>
          </p:cNvPr>
          <p:cNvSpPr>
            <a:spLocks noGrp="1"/>
          </p:cNvSpPr>
          <p:nvPr>
            <p:ph type="body" sz="quarter" idx="11" hasCustomPrompt="1"/>
          </p:nvPr>
        </p:nvSpPr>
        <p:spPr>
          <a:xfrm>
            <a:off x="8021422" y="2212288"/>
            <a:ext cx="3157323" cy="701731"/>
          </a:xfrm>
        </p:spPr>
        <p:txBody>
          <a:bodyPr wrap="square">
            <a:spAutoFit/>
          </a:bodyPr>
          <a:lstStyle>
            <a:lvl1pPr marL="0" indent="0">
              <a:buNone/>
              <a:defRPr sz="2200">
                <a:solidFill>
                  <a:schemeClr val="accent1"/>
                </a:solidFill>
              </a:defRPr>
            </a:lvl1pPr>
            <a:lvl2pPr>
              <a:defRPr sz="2400"/>
            </a:lvl2pPr>
            <a:lvl3pPr>
              <a:defRPr sz="2400"/>
            </a:lvl3pPr>
            <a:lvl4pPr>
              <a:defRPr sz="2400"/>
            </a:lvl4pPr>
            <a:lvl5pPr>
              <a:defRPr sz="2400"/>
            </a:lvl5pPr>
          </a:lstStyle>
          <a:p>
            <a:pPr lvl="0"/>
            <a:r>
              <a:rPr lang="en-GB"/>
              <a:t>Body copy to be inserted here.</a:t>
            </a:r>
          </a:p>
        </p:txBody>
      </p:sp>
      <p:sp>
        <p:nvSpPr>
          <p:cNvPr id="5" name="Text Placeholder 4">
            <a:extLst>
              <a:ext uri="{FF2B5EF4-FFF2-40B4-BE49-F238E27FC236}">
                <a16:creationId xmlns:a16="http://schemas.microsoft.com/office/drawing/2014/main" id="{DDAD9403-8CA1-B098-95FC-BE8FE51F73C2}"/>
              </a:ext>
            </a:extLst>
          </p:cNvPr>
          <p:cNvSpPr>
            <a:spLocks noGrp="1"/>
          </p:cNvSpPr>
          <p:nvPr>
            <p:ph type="body" sz="quarter" idx="10" hasCustomPrompt="1"/>
          </p:nvPr>
        </p:nvSpPr>
        <p:spPr>
          <a:xfrm>
            <a:off x="1685410" y="1011959"/>
            <a:ext cx="3850418" cy="1200329"/>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Picture Slide 2 – Insert Title</a:t>
            </a:r>
          </a:p>
        </p:txBody>
      </p:sp>
      <p:sp>
        <p:nvSpPr>
          <p:cNvPr id="14" name="Rectangle 13">
            <a:extLst>
              <a:ext uri="{FF2B5EF4-FFF2-40B4-BE49-F238E27FC236}">
                <a16:creationId xmlns:a16="http://schemas.microsoft.com/office/drawing/2014/main" id="{3BC91537-3DC4-10DB-D720-43EF5D4CEA9F}"/>
              </a:ext>
              <a:ext uri="{C183D7F6-B498-43B3-948B-1728B52AA6E4}">
                <adec:decorative xmlns:adec="http://schemas.microsoft.com/office/drawing/2017/decorative" val="1"/>
              </a:ext>
            </a:extLst>
          </p:cNvPr>
          <p:cNvSpPr/>
          <p:nvPr userDrawn="1"/>
        </p:nvSpPr>
        <p:spPr>
          <a:xfrm>
            <a:off x="0" y="-1"/>
            <a:ext cx="1008759" cy="6858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 descr="Ulster University logo">
            <a:extLst>
              <a:ext uri="{FF2B5EF4-FFF2-40B4-BE49-F238E27FC236}">
                <a16:creationId xmlns:a16="http://schemas.microsoft.com/office/drawing/2014/main" id="{CAF2DEC1-73A1-EB8D-4BE0-E0D8204C810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1443966916"/>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Slide 3">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47201D6-F497-5D5C-C07D-5A6E6E0FFB4F}"/>
              </a:ext>
              <a:ext uri="{C183D7F6-B498-43B3-948B-1728B52AA6E4}">
                <adec:decorative xmlns:adec="http://schemas.microsoft.com/office/drawing/2017/decorative" val="1"/>
              </a:ext>
            </a:extLst>
          </p:cNvPr>
          <p:cNvSpPr/>
          <p:nvPr userDrawn="1"/>
        </p:nvSpPr>
        <p:spPr>
          <a:xfrm>
            <a:off x="0" y="12282"/>
            <a:ext cx="3063631" cy="684571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icture Placeholder 18">
            <a:extLst>
              <a:ext uri="{FF2B5EF4-FFF2-40B4-BE49-F238E27FC236}">
                <a16:creationId xmlns:a16="http://schemas.microsoft.com/office/drawing/2014/main" id="{29AAC7CB-8682-417F-A472-0CE5FB7C6DF7}"/>
              </a:ext>
            </a:extLst>
          </p:cNvPr>
          <p:cNvSpPr>
            <a:spLocks noGrp="1"/>
          </p:cNvSpPr>
          <p:nvPr>
            <p:ph type="pic" sz="quarter" idx="12"/>
          </p:nvPr>
        </p:nvSpPr>
        <p:spPr>
          <a:xfrm>
            <a:off x="1013255" y="590922"/>
            <a:ext cx="4300150" cy="5711024"/>
          </a:xfrm>
          <a:custGeom>
            <a:avLst/>
            <a:gdLst>
              <a:gd name="connsiteX0" fmla="*/ 0 w 4300150"/>
              <a:gd name="connsiteY0" fmla="*/ 0 h 5711024"/>
              <a:gd name="connsiteX1" fmla="*/ 4300150 w 4300150"/>
              <a:gd name="connsiteY1" fmla="*/ 0 h 5711024"/>
              <a:gd name="connsiteX2" fmla="*/ 4300150 w 4300150"/>
              <a:gd name="connsiteY2" fmla="*/ 1357148 h 5711024"/>
              <a:gd name="connsiteX3" fmla="*/ 4075580 w 4300150"/>
              <a:gd name="connsiteY3" fmla="*/ 1357148 h 5711024"/>
              <a:gd name="connsiteX4" fmla="*/ 4075580 w 4300150"/>
              <a:gd name="connsiteY4" fmla="*/ 3404608 h 5711024"/>
              <a:gd name="connsiteX5" fmla="*/ 4300150 w 4300150"/>
              <a:gd name="connsiteY5" fmla="*/ 3404608 h 5711024"/>
              <a:gd name="connsiteX6" fmla="*/ 4300150 w 4300150"/>
              <a:gd name="connsiteY6" fmla="*/ 5711024 h 5711024"/>
              <a:gd name="connsiteX7" fmla="*/ 0 w 4300150"/>
              <a:gd name="connsiteY7" fmla="*/ 5711024 h 5711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0150" h="5711024">
                <a:moveTo>
                  <a:pt x="0" y="0"/>
                </a:moveTo>
                <a:lnTo>
                  <a:pt x="4300150" y="0"/>
                </a:lnTo>
                <a:lnTo>
                  <a:pt x="4300150" y="1357148"/>
                </a:lnTo>
                <a:lnTo>
                  <a:pt x="4075580" y="1357148"/>
                </a:lnTo>
                <a:lnTo>
                  <a:pt x="4075580" y="3404608"/>
                </a:lnTo>
                <a:lnTo>
                  <a:pt x="4300150" y="3404608"/>
                </a:lnTo>
                <a:lnTo>
                  <a:pt x="4300150" y="5711024"/>
                </a:lnTo>
                <a:lnTo>
                  <a:pt x="0" y="5711024"/>
                </a:lnTo>
                <a:close/>
              </a:path>
            </a:pathLst>
          </a:custGeom>
        </p:spPr>
        <p:txBody>
          <a:bodyPr wrap="square">
            <a:noAutofit/>
          </a:bodyPr>
          <a:lstStyle>
            <a:lvl1pPr>
              <a:defRPr sz="1600">
                <a:solidFill>
                  <a:schemeClr val="accent1"/>
                </a:solidFill>
              </a:defRPr>
            </a:lvl1pPr>
          </a:lstStyle>
          <a:p>
            <a:r>
              <a:rPr lang="en-GB"/>
              <a:t>Click icon to add picture</a:t>
            </a:r>
          </a:p>
        </p:txBody>
      </p:sp>
      <p:sp>
        <p:nvSpPr>
          <p:cNvPr id="9" name="Text Placeholder 8">
            <a:extLst>
              <a:ext uri="{FF2B5EF4-FFF2-40B4-BE49-F238E27FC236}">
                <a16:creationId xmlns:a16="http://schemas.microsoft.com/office/drawing/2014/main" id="{71676D79-7821-544C-5636-D77DE8EC1478}"/>
              </a:ext>
            </a:extLst>
          </p:cNvPr>
          <p:cNvSpPr>
            <a:spLocks noGrp="1"/>
          </p:cNvSpPr>
          <p:nvPr>
            <p:ph type="body" sz="quarter" idx="11" hasCustomPrompt="1"/>
          </p:nvPr>
        </p:nvSpPr>
        <p:spPr>
          <a:xfrm>
            <a:off x="5963293" y="4387077"/>
            <a:ext cx="5215452" cy="397032"/>
          </a:xfrm>
        </p:spPr>
        <p:txBody>
          <a:bodyPr wrap="square">
            <a:spAutoFit/>
          </a:bodyPr>
          <a:lstStyle>
            <a:lvl1pPr marL="0" indent="0">
              <a:buNone/>
              <a:defRPr sz="2200">
                <a:solidFill>
                  <a:schemeClr val="accent1"/>
                </a:solidFill>
              </a:defRPr>
            </a:lvl1pPr>
            <a:lvl2pPr>
              <a:defRPr sz="2400"/>
            </a:lvl2pPr>
            <a:lvl3pPr>
              <a:defRPr sz="2400"/>
            </a:lvl3pPr>
            <a:lvl4pPr>
              <a:defRPr sz="2400"/>
            </a:lvl4pPr>
            <a:lvl5pPr>
              <a:defRPr sz="2400"/>
            </a:lvl5pPr>
          </a:lstStyle>
          <a:p>
            <a:pPr lvl="0"/>
            <a:r>
              <a:rPr lang="en-GB"/>
              <a:t>Body copy to be inserted here.</a:t>
            </a:r>
          </a:p>
        </p:txBody>
      </p:sp>
      <p:sp>
        <p:nvSpPr>
          <p:cNvPr id="2" name="Rectangle 1">
            <a:extLst>
              <a:ext uri="{FF2B5EF4-FFF2-40B4-BE49-F238E27FC236}">
                <a16:creationId xmlns:a16="http://schemas.microsoft.com/office/drawing/2014/main" id="{F1C5F56E-0F19-CD8B-5C93-32867586BB57}"/>
              </a:ext>
              <a:ext uri="{C183D7F6-B498-43B3-948B-1728B52AA6E4}">
                <adec:decorative xmlns:adec="http://schemas.microsoft.com/office/drawing/2017/decorative" val="1"/>
              </a:ext>
            </a:extLst>
          </p:cNvPr>
          <p:cNvSpPr/>
          <p:nvPr userDrawn="1"/>
        </p:nvSpPr>
        <p:spPr>
          <a:xfrm>
            <a:off x="5088835" y="1948070"/>
            <a:ext cx="6089910" cy="20474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DDAD9403-8CA1-B098-95FC-BE8FE51F73C2}"/>
              </a:ext>
            </a:extLst>
          </p:cNvPr>
          <p:cNvSpPr>
            <a:spLocks noGrp="1"/>
          </p:cNvSpPr>
          <p:nvPr>
            <p:ph type="body" sz="quarter" idx="10" hasCustomPrompt="1"/>
          </p:nvPr>
        </p:nvSpPr>
        <p:spPr>
          <a:xfrm>
            <a:off x="6012721" y="2313614"/>
            <a:ext cx="3850418" cy="1200329"/>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Picture Slide 3 – Insert Title</a:t>
            </a:r>
          </a:p>
        </p:txBody>
      </p:sp>
      <p:pic>
        <p:nvPicPr>
          <p:cNvPr id="22" name="Graphic 1" descr="Ulster University logo">
            <a:extLst>
              <a:ext uri="{FF2B5EF4-FFF2-40B4-BE49-F238E27FC236}">
                <a16:creationId xmlns:a16="http://schemas.microsoft.com/office/drawing/2014/main" id="{C4D0EDCE-A484-1D8F-8746-9639E77E7B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2730108678"/>
      </p:ext>
    </p:extLst>
  </p:cSld>
  <p:clrMapOvr>
    <a:masterClrMapping/>
  </p:clrMapOvr>
  <p:extLst>
    <p:ext uri="{DCECCB84-F9BA-43D5-87BE-67443E8EF086}">
      <p15:sldGuideLst xmlns:p15="http://schemas.microsoft.com/office/powerpoint/2012/main">
        <p15:guide id="1" orient="horz" pos="2954" userDrawn="1">
          <p15:clr>
            <a:srgbClr val="FBAE40"/>
          </p15:clr>
        </p15:guide>
        <p15:guide id="2" pos="415"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and Small Image">
    <p:bg>
      <p:bgPr>
        <a:solidFill>
          <a:schemeClr val="bg1"/>
        </a:solidFill>
        <a:effectLst/>
      </p:bgPr>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7E8F6019-B51E-58A7-2352-AA5F8654FD53}"/>
              </a:ext>
            </a:extLst>
          </p:cNvPr>
          <p:cNvSpPr>
            <a:spLocks noGrp="1"/>
          </p:cNvSpPr>
          <p:nvPr>
            <p:ph type="body" sz="quarter" idx="11" hasCustomPrompt="1"/>
          </p:nvPr>
        </p:nvSpPr>
        <p:spPr>
          <a:xfrm>
            <a:off x="7603957" y="5053971"/>
            <a:ext cx="3059459" cy="701731"/>
          </a:xfrm>
        </p:spPr>
        <p:txBody>
          <a:bodyPr wrap="square">
            <a:spAutoFit/>
          </a:bodyPr>
          <a:lstStyle>
            <a:lvl1pPr marL="0" indent="0">
              <a:buNone/>
              <a:defRPr sz="2200">
                <a:solidFill>
                  <a:schemeClr val="accent1"/>
                </a:solidFill>
              </a:defRPr>
            </a:lvl1pPr>
            <a:lvl2pPr>
              <a:defRPr sz="2400"/>
            </a:lvl2pPr>
            <a:lvl3pPr>
              <a:defRPr sz="2400"/>
            </a:lvl3pPr>
            <a:lvl4pPr>
              <a:defRPr sz="2400"/>
            </a:lvl4pPr>
            <a:lvl5pPr>
              <a:defRPr sz="2400"/>
            </a:lvl5pPr>
          </a:lstStyle>
          <a:p>
            <a:pPr lvl="0"/>
            <a:r>
              <a:rPr lang="en-GB"/>
              <a:t>Body copy to be inserted here.</a:t>
            </a:r>
          </a:p>
        </p:txBody>
      </p:sp>
      <p:sp>
        <p:nvSpPr>
          <p:cNvPr id="5" name="Picture Placeholder 4">
            <a:extLst>
              <a:ext uri="{FF2B5EF4-FFF2-40B4-BE49-F238E27FC236}">
                <a16:creationId xmlns:a16="http://schemas.microsoft.com/office/drawing/2014/main" id="{BD5FA141-EABF-D862-E76F-CD2661493E52}"/>
              </a:ext>
            </a:extLst>
          </p:cNvPr>
          <p:cNvSpPr>
            <a:spLocks noGrp="1"/>
          </p:cNvSpPr>
          <p:nvPr>
            <p:ph type="pic" sz="quarter" idx="12"/>
          </p:nvPr>
        </p:nvSpPr>
        <p:spPr>
          <a:xfrm>
            <a:off x="0" y="0"/>
            <a:ext cx="6096000" cy="6858000"/>
          </a:xfrm>
        </p:spPr>
        <p:txBody>
          <a:bodyPr>
            <a:normAutofit/>
          </a:bodyPr>
          <a:lstStyle>
            <a:lvl1pPr marL="0" indent="0">
              <a:buNone/>
              <a:defRPr sz="1600">
                <a:solidFill>
                  <a:schemeClr val="accent1"/>
                </a:solidFill>
              </a:defRPr>
            </a:lvl1pPr>
          </a:lstStyle>
          <a:p>
            <a:r>
              <a:rPr lang="en-GB"/>
              <a:t>Click icon to add picture</a:t>
            </a:r>
            <a:endParaRPr lang="en-US"/>
          </a:p>
        </p:txBody>
      </p:sp>
      <p:sp>
        <p:nvSpPr>
          <p:cNvPr id="6" name="Picture Placeholder 4">
            <a:extLst>
              <a:ext uri="{FF2B5EF4-FFF2-40B4-BE49-F238E27FC236}">
                <a16:creationId xmlns:a16="http://schemas.microsoft.com/office/drawing/2014/main" id="{10302934-E1D5-0066-FE70-D30F203A557B}"/>
              </a:ext>
            </a:extLst>
          </p:cNvPr>
          <p:cNvSpPr>
            <a:spLocks noGrp="1"/>
          </p:cNvSpPr>
          <p:nvPr>
            <p:ph type="pic" sz="quarter" idx="13"/>
          </p:nvPr>
        </p:nvSpPr>
        <p:spPr>
          <a:xfrm>
            <a:off x="7603956" y="1155030"/>
            <a:ext cx="3059459" cy="3416970"/>
          </a:xfrm>
        </p:spPr>
        <p:txBody>
          <a:bodyPr>
            <a:normAutofit/>
          </a:bodyPr>
          <a:lstStyle>
            <a:lvl1pPr marL="0" indent="0">
              <a:buNone/>
              <a:defRPr sz="1600">
                <a:solidFill>
                  <a:schemeClr val="accent1"/>
                </a:solidFill>
              </a:defRPr>
            </a:lvl1pPr>
          </a:lstStyle>
          <a:p>
            <a:r>
              <a:rPr lang="en-GB"/>
              <a:t>Click icon to add picture</a:t>
            </a:r>
            <a:endParaRPr lang="en-US"/>
          </a:p>
        </p:txBody>
      </p:sp>
    </p:spTree>
    <p:extLst>
      <p:ext uri="{BB962C8B-B14F-4D97-AF65-F5344CB8AC3E}">
        <p14:creationId xmlns:p14="http://schemas.microsoft.com/office/powerpoint/2010/main" val="11549787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Small Images">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3FFE41-D3D6-A7ED-FA27-025F3AD1CD91}"/>
              </a:ext>
              <a:ext uri="{C183D7F6-B498-43B3-948B-1728B52AA6E4}">
                <adec:decorative xmlns:adec="http://schemas.microsoft.com/office/drawing/2017/decorative" val="1"/>
              </a:ext>
            </a:extLst>
          </p:cNvPr>
          <p:cNvSpPr/>
          <p:nvPr userDrawn="1"/>
        </p:nvSpPr>
        <p:spPr>
          <a:xfrm>
            <a:off x="0" y="-1"/>
            <a:ext cx="6096000" cy="6858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8">
            <a:extLst>
              <a:ext uri="{FF2B5EF4-FFF2-40B4-BE49-F238E27FC236}">
                <a16:creationId xmlns:a16="http://schemas.microsoft.com/office/drawing/2014/main" id="{5361A618-9841-BDA9-D50E-07E8C001B723}"/>
              </a:ext>
            </a:extLst>
          </p:cNvPr>
          <p:cNvSpPr>
            <a:spLocks noGrp="1"/>
          </p:cNvSpPr>
          <p:nvPr>
            <p:ph type="body" sz="quarter" idx="11" hasCustomPrompt="1"/>
          </p:nvPr>
        </p:nvSpPr>
        <p:spPr>
          <a:xfrm>
            <a:off x="6957690" y="5198350"/>
            <a:ext cx="4207615" cy="397032"/>
          </a:xfrm>
        </p:spPr>
        <p:txBody>
          <a:bodyPr wrap="square">
            <a:spAutoFit/>
          </a:bodyPr>
          <a:lstStyle>
            <a:lvl1pPr marL="0" indent="0">
              <a:buNone/>
              <a:defRPr sz="2200">
                <a:solidFill>
                  <a:schemeClr val="accent1"/>
                </a:solidFill>
              </a:defRPr>
            </a:lvl1pPr>
            <a:lvl2pPr>
              <a:defRPr sz="2400"/>
            </a:lvl2pPr>
            <a:lvl3pPr>
              <a:defRPr sz="2400"/>
            </a:lvl3pPr>
            <a:lvl4pPr>
              <a:defRPr sz="2400"/>
            </a:lvl4pPr>
            <a:lvl5pPr>
              <a:defRPr sz="2400"/>
            </a:lvl5pPr>
          </a:lstStyle>
          <a:p>
            <a:pPr lvl="0"/>
            <a:r>
              <a:rPr lang="en-GB"/>
              <a:t>Body copy to be inserted here.</a:t>
            </a:r>
          </a:p>
        </p:txBody>
      </p:sp>
      <p:sp>
        <p:nvSpPr>
          <p:cNvPr id="5" name="Picture Placeholder 4">
            <a:extLst>
              <a:ext uri="{FF2B5EF4-FFF2-40B4-BE49-F238E27FC236}">
                <a16:creationId xmlns:a16="http://schemas.microsoft.com/office/drawing/2014/main" id="{21511881-67CB-CAD7-9CED-9F16F06C3B84}"/>
              </a:ext>
            </a:extLst>
          </p:cNvPr>
          <p:cNvSpPr>
            <a:spLocks noGrp="1"/>
          </p:cNvSpPr>
          <p:nvPr>
            <p:ph type="pic" sz="quarter" idx="13"/>
          </p:nvPr>
        </p:nvSpPr>
        <p:spPr>
          <a:xfrm>
            <a:off x="7975218" y="1155030"/>
            <a:ext cx="3193730" cy="3650726"/>
          </a:xfrm>
        </p:spPr>
        <p:txBody>
          <a:bodyPr>
            <a:normAutofit/>
          </a:bodyPr>
          <a:lstStyle>
            <a:lvl1pPr marL="0" indent="0">
              <a:buNone/>
              <a:defRPr sz="1600">
                <a:solidFill>
                  <a:schemeClr val="accent1"/>
                </a:solidFill>
              </a:defRPr>
            </a:lvl1pPr>
          </a:lstStyle>
          <a:p>
            <a:r>
              <a:rPr lang="en-GB"/>
              <a:t>Click icon to add picture</a:t>
            </a:r>
            <a:endParaRPr lang="en-US"/>
          </a:p>
        </p:txBody>
      </p:sp>
      <p:sp>
        <p:nvSpPr>
          <p:cNvPr id="6" name="Picture Placeholder 4">
            <a:extLst>
              <a:ext uri="{FF2B5EF4-FFF2-40B4-BE49-F238E27FC236}">
                <a16:creationId xmlns:a16="http://schemas.microsoft.com/office/drawing/2014/main" id="{D212F8C0-4B87-C014-ED95-55E58903FD3E}"/>
              </a:ext>
            </a:extLst>
          </p:cNvPr>
          <p:cNvSpPr>
            <a:spLocks noGrp="1"/>
          </p:cNvSpPr>
          <p:nvPr>
            <p:ph type="pic" sz="quarter" idx="14"/>
          </p:nvPr>
        </p:nvSpPr>
        <p:spPr>
          <a:xfrm>
            <a:off x="1023053" y="1155030"/>
            <a:ext cx="3193730" cy="3650726"/>
          </a:xfrm>
        </p:spPr>
        <p:txBody>
          <a:bodyPr>
            <a:normAutofit/>
          </a:bodyPr>
          <a:lstStyle>
            <a:lvl1pPr marL="0" indent="0">
              <a:buNone/>
              <a:defRPr sz="1600">
                <a:solidFill>
                  <a:schemeClr val="accent1"/>
                </a:solidFill>
              </a:defRPr>
            </a:lvl1pPr>
          </a:lstStyle>
          <a:p>
            <a:r>
              <a:rPr lang="en-GB"/>
              <a:t>Click icon to add picture</a:t>
            </a:r>
            <a:endParaRPr lang="en-US"/>
          </a:p>
        </p:txBody>
      </p:sp>
      <p:sp>
        <p:nvSpPr>
          <p:cNvPr id="7" name="Picture Placeholder 4">
            <a:extLst>
              <a:ext uri="{FF2B5EF4-FFF2-40B4-BE49-F238E27FC236}">
                <a16:creationId xmlns:a16="http://schemas.microsoft.com/office/drawing/2014/main" id="{082ED09F-43C0-2985-32AB-38DB986DDFE5}"/>
              </a:ext>
            </a:extLst>
          </p:cNvPr>
          <p:cNvSpPr>
            <a:spLocks noGrp="1"/>
          </p:cNvSpPr>
          <p:nvPr>
            <p:ph type="pic" sz="quarter" idx="15"/>
          </p:nvPr>
        </p:nvSpPr>
        <p:spPr>
          <a:xfrm>
            <a:off x="4415017" y="1155030"/>
            <a:ext cx="3361966" cy="3650726"/>
          </a:xfrm>
        </p:spPr>
        <p:txBody>
          <a:bodyPr>
            <a:normAutofit/>
          </a:bodyPr>
          <a:lstStyle>
            <a:lvl1pPr marL="0" indent="0">
              <a:buNone/>
              <a:defRPr sz="1600">
                <a:solidFill>
                  <a:schemeClr val="accent1"/>
                </a:solidFill>
              </a:defRPr>
            </a:lvl1pPr>
          </a:lstStyle>
          <a:p>
            <a:r>
              <a:rPr lang="en-GB"/>
              <a:t>Click icon to add picture</a:t>
            </a:r>
            <a:endParaRPr lang="en-US"/>
          </a:p>
        </p:txBody>
      </p:sp>
    </p:spTree>
    <p:extLst>
      <p:ext uri="{BB962C8B-B14F-4D97-AF65-F5344CB8AC3E}">
        <p14:creationId xmlns:p14="http://schemas.microsoft.com/office/powerpoint/2010/main" val="21723937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fographic Slide - 3 Images">
    <p:bg>
      <p:bgPr>
        <a:solidFill>
          <a:schemeClr val="accent1"/>
        </a:solidFill>
        <a:effectLst/>
      </p:bgPr>
    </p:bg>
    <p:spTree>
      <p:nvGrpSpPr>
        <p:cNvPr id="1" name=""/>
        <p:cNvGrpSpPr/>
        <p:nvPr/>
      </p:nvGrpSpPr>
      <p:grpSpPr>
        <a:xfrm>
          <a:off x="0" y="0"/>
          <a:ext cx="0" cy="0"/>
          <a:chOff x="0" y="0"/>
          <a:chExt cx="0" cy="0"/>
        </a:xfrm>
      </p:grpSpPr>
      <p:pic>
        <p:nvPicPr>
          <p:cNvPr id="2" name="Graphic 1" descr="Ulster University logo">
            <a:extLst>
              <a:ext uri="{FF2B5EF4-FFF2-40B4-BE49-F238E27FC236}">
                <a16:creationId xmlns:a16="http://schemas.microsoft.com/office/drawing/2014/main" id="{F669D5AF-6A30-48D5-BFFF-A1BB2C9679D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4" name="Rectangle 3">
            <a:extLst>
              <a:ext uri="{FF2B5EF4-FFF2-40B4-BE49-F238E27FC236}">
                <a16:creationId xmlns:a16="http://schemas.microsoft.com/office/drawing/2014/main" id="{9EE3668A-C9EC-5F89-51C2-D2E9CAAA67EF}"/>
              </a:ext>
              <a:ext uri="{C183D7F6-B498-43B3-948B-1728B52AA6E4}">
                <adec:decorative xmlns:adec="http://schemas.microsoft.com/office/drawing/2017/decorative" val="1"/>
              </a:ext>
            </a:extLst>
          </p:cNvPr>
          <p:cNvSpPr/>
          <p:nvPr userDrawn="1"/>
        </p:nvSpPr>
        <p:spPr>
          <a:xfrm>
            <a:off x="1141281" y="6043290"/>
            <a:ext cx="10041959" cy="81471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4">
            <a:extLst>
              <a:ext uri="{FF2B5EF4-FFF2-40B4-BE49-F238E27FC236}">
                <a16:creationId xmlns:a16="http://schemas.microsoft.com/office/drawing/2014/main" id="{EC6DFB16-150C-7786-2229-305857C32845}"/>
              </a:ext>
            </a:extLst>
          </p:cNvPr>
          <p:cNvSpPr>
            <a:spLocks noGrp="1"/>
          </p:cNvSpPr>
          <p:nvPr>
            <p:ph type="pic" sz="quarter" idx="15"/>
          </p:nvPr>
        </p:nvSpPr>
        <p:spPr>
          <a:xfrm>
            <a:off x="4632930" y="2159428"/>
            <a:ext cx="2926140" cy="2926139"/>
          </a:xfrm>
        </p:spPr>
        <p:txBody>
          <a:bodyPr>
            <a:normAutofit/>
          </a:bodyPr>
          <a:lstStyle>
            <a:lvl1pPr marL="0" indent="0">
              <a:buNone/>
              <a:defRPr sz="1600">
                <a:solidFill>
                  <a:schemeClr val="accent1"/>
                </a:solidFill>
              </a:defRPr>
            </a:lvl1pPr>
          </a:lstStyle>
          <a:p>
            <a:r>
              <a:rPr lang="en-GB"/>
              <a:t>Click icon to add picture</a:t>
            </a:r>
            <a:endParaRPr lang="en-US"/>
          </a:p>
        </p:txBody>
      </p:sp>
      <p:sp>
        <p:nvSpPr>
          <p:cNvPr id="10" name="Picture Placeholder 4">
            <a:extLst>
              <a:ext uri="{FF2B5EF4-FFF2-40B4-BE49-F238E27FC236}">
                <a16:creationId xmlns:a16="http://schemas.microsoft.com/office/drawing/2014/main" id="{45A9F025-B50D-FBD6-51B9-B524B89DE99A}"/>
              </a:ext>
            </a:extLst>
          </p:cNvPr>
          <p:cNvSpPr>
            <a:spLocks noGrp="1"/>
          </p:cNvSpPr>
          <p:nvPr>
            <p:ph type="pic" sz="quarter" idx="16"/>
          </p:nvPr>
        </p:nvSpPr>
        <p:spPr>
          <a:xfrm>
            <a:off x="7772600" y="2159427"/>
            <a:ext cx="2926140" cy="2926139"/>
          </a:xfrm>
        </p:spPr>
        <p:txBody>
          <a:bodyPr>
            <a:normAutofit/>
          </a:bodyPr>
          <a:lstStyle>
            <a:lvl1pPr marL="0" indent="0">
              <a:buNone/>
              <a:defRPr sz="1600">
                <a:solidFill>
                  <a:schemeClr val="accent1"/>
                </a:solidFill>
              </a:defRPr>
            </a:lvl1pPr>
          </a:lstStyle>
          <a:p>
            <a:r>
              <a:rPr lang="en-GB"/>
              <a:t>Click icon to add picture</a:t>
            </a:r>
            <a:endParaRPr lang="en-US"/>
          </a:p>
        </p:txBody>
      </p:sp>
      <p:sp>
        <p:nvSpPr>
          <p:cNvPr id="12" name="Picture Placeholder 4">
            <a:extLst>
              <a:ext uri="{FF2B5EF4-FFF2-40B4-BE49-F238E27FC236}">
                <a16:creationId xmlns:a16="http://schemas.microsoft.com/office/drawing/2014/main" id="{9F46A347-7A8E-9B2F-EC43-FFD0422121AB}"/>
              </a:ext>
            </a:extLst>
          </p:cNvPr>
          <p:cNvSpPr>
            <a:spLocks noGrp="1"/>
          </p:cNvSpPr>
          <p:nvPr>
            <p:ph type="pic" sz="quarter" idx="17"/>
          </p:nvPr>
        </p:nvSpPr>
        <p:spPr>
          <a:xfrm>
            <a:off x="1493260" y="2159428"/>
            <a:ext cx="2926140" cy="2926139"/>
          </a:xfrm>
        </p:spPr>
        <p:txBody>
          <a:bodyPr>
            <a:normAutofit/>
          </a:bodyPr>
          <a:lstStyle>
            <a:lvl1pPr marL="0" indent="0">
              <a:buNone/>
              <a:defRPr sz="1600">
                <a:solidFill>
                  <a:schemeClr val="accent1"/>
                </a:solidFill>
              </a:defRPr>
            </a:lvl1pPr>
          </a:lstStyle>
          <a:p>
            <a:r>
              <a:rPr lang="en-GB"/>
              <a:t>Click icon to add picture</a:t>
            </a:r>
            <a:endParaRPr lang="en-US"/>
          </a:p>
        </p:txBody>
      </p:sp>
    </p:spTree>
    <p:extLst>
      <p:ext uri="{BB962C8B-B14F-4D97-AF65-F5344CB8AC3E}">
        <p14:creationId xmlns:p14="http://schemas.microsoft.com/office/powerpoint/2010/main" val="30866470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fographic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descr="Ulster University logo">
            <a:extLst>
              <a:ext uri="{FF2B5EF4-FFF2-40B4-BE49-F238E27FC236}">
                <a16:creationId xmlns:a16="http://schemas.microsoft.com/office/drawing/2014/main" id="{8561DBA9-D9AB-76D4-C23C-D75F754A21D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5" name="Text Placeholder 8">
            <a:extLst>
              <a:ext uri="{FF2B5EF4-FFF2-40B4-BE49-F238E27FC236}">
                <a16:creationId xmlns:a16="http://schemas.microsoft.com/office/drawing/2014/main" id="{D3CF556E-6CEF-F78D-74F0-C2E3F0B753CE}"/>
              </a:ext>
            </a:extLst>
          </p:cNvPr>
          <p:cNvSpPr>
            <a:spLocks noGrp="1"/>
          </p:cNvSpPr>
          <p:nvPr>
            <p:ph type="body" sz="quarter" idx="11" hasCustomPrompt="1"/>
          </p:nvPr>
        </p:nvSpPr>
        <p:spPr>
          <a:xfrm>
            <a:off x="1519415" y="2776102"/>
            <a:ext cx="5933289" cy="397032"/>
          </a:xfrm>
        </p:spPr>
        <p:txBody>
          <a:bodyPr wrap="square">
            <a:spAutoFit/>
          </a:bodyPr>
          <a:lstStyle>
            <a:lvl1pPr marL="0" indent="0">
              <a:buNone/>
              <a:defRPr sz="2200">
                <a:solidFill>
                  <a:schemeClr val="accent1"/>
                </a:solidFill>
              </a:defRPr>
            </a:lvl1pPr>
            <a:lvl2pPr>
              <a:defRPr sz="2400"/>
            </a:lvl2pPr>
            <a:lvl3pPr>
              <a:defRPr sz="2400"/>
            </a:lvl3pPr>
            <a:lvl4pPr>
              <a:defRPr sz="2400"/>
            </a:lvl4pPr>
            <a:lvl5pPr>
              <a:defRPr sz="2400"/>
            </a:lvl5pPr>
          </a:lstStyle>
          <a:p>
            <a:pPr lvl="0"/>
            <a:r>
              <a:rPr lang="en-GB"/>
              <a:t>Body copy to be inserted here.</a:t>
            </a:r>
          </a:p>
        </p:txBody>
      </p:sp>
      <p:sp>
        <p:nvSpPr>
          <p:cNvPr id="7" name="Text Placeholder 4">
            <a:extLst>
              <a:ext uri="{FF2B5EF4-FFF2-40B4-BE49-F238E27FC236}">
                <a16:creationId xmlns:a16="http://schemas.microsoft.com/office/drawing/2014/main" id="{69C13299-673F-58FB-EAA0-727BE0DFE7D8}"/>
              </a:ext>
            </a:extLst>
          </p:cNvPr>
          <p:cNvSpPr>
            <a:spLocks noGrp="1"/>
          </p:cNvSpPr>
          <p:nvPr>
            <p:ph type="body" sz="quarter" idx="10" hasCustomPrompt="1"/>
          </p:nvPr>
        </p:nvSpPr>
        <p:spPr>
          <a:xfrm>
            <a:off x="1519415" y="689167"/>
            <a:ext cx="5933289" cy="1200329"/>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Infographic Slide 1 – Insert Title</a:t>
            </a:r>
          </a:p>
        </p:txBody>
      </p:sp>
    </p:spTree>
    <p:extLst>
      <p:ext uri="{BB962C8B-B14F-4D97-AF65-F5344CB8AC3E}">
        <p14:creationId xmlns:p14="http://schemas.microsoft.com/office/powerpoint/2010/main" val="42818352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fographic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id="{D3CF556E-6CEF-F78D-74F0-C2E3F0B753CE}"/>
              </a:ext>
            </a:extLst>
          </p:cNvPr>
          <p:cNvSpPr>
            <a:spLocks noGrp="1"/>
          </p:cNvSpPr>
          <p:nvPr>
            <p:ph type="body" sz="quarter" idx="11" hasCustomPrompt="1"/>
          </p:nvPr>
        </p:nvSpPr>
        <p:spPr>
          <a:xfrm>
            <a:off x="907524" y="2521721"/>
            <a:ext cx="5933289" cy="397032"/>
          </a:xfrm>
        </p:spPr>
        <p:txBody>
          <a:bodyPr wrap="square">
            <a:spAutoFit/>
          </a:bodyPr>
          <a:lstStyle>
            <a:lvl1pPr marL="0" indent="0">
              <a:buNone/>
              <a:defRPr sz="2200">
                <a:solidFill>
                  <a:schemeClr val="bg1"/>
                </a:solidFill>
              </a:defRPr>
            </a:lvl1pPr>
            <a:lvl2pPr>
              <a:defRPr sz="2400"/>
            </a:lvl2pPr>
            <a:lvl3pPr>
              <a:defRPr sz="2400"/>
            </a:lvl3pPr>
            <a:lvl4pPr>
              <a:defRPr sz="2400"/>
            </a:lvl4pPr>
            <a:lvl5pPr>
              <a:defRPr sz="2400"/>
            </a:lvl5pPr>
          </a:lstStyle>
          <a:p>
            <a:pPr lvl="0"/>
            <a:r>
              <a:rPr lang="en-GB"/>
              <a:t>Body copy to be inserted here.</a:t>
            </a:r>
          </a:p>
        </p:txBody>
      </p:sp>
      <p:sp>
        <p:nvSpPr>
          <p:cNvPr id="7" name="Text Placeholder 4">
            <a:extLst>
              <a:ext uri="{FF2B5EF4-FFF2-40B4-BE49-F238E27FC236}">
                <a16:creationId xmlns:a16="http://schemas.microsoft.com/office/drawing/2014/main" id="{69C13299-673F-58FB-EAA0-727BE0DFE7D8}"/>
              </a:ext>
            </a:extLst>
          </p:cNvPr>
          <p:cNvSpPr>
            <a:spLocks noGrp="1"/>
          </p:cNvSpPr>
          <p:nvPr>
            <p:ph type="body" sz="quarter" idx="10" hasCustomPrompt="1"/>
          </p:nvPr>
        </p:nvSpPr>
        <p:spPr>
          <a:xfrm>
            <a:off x="907524" y="668542"/>
            <a:ext cx="5933289" cy="1200329"/>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Infographic Slide 2 – Insert Title</a:t>
            </a:r>
          </a:p>
        </p:txBody>
      </p:sp>
      <p:sp>
        <p:nvSpPr>
          <p:cNvPr id="3" name="Picture Placeholder 4">
            <a:extLst>
              <a:ext uri="{FF2B5EF4-FFF2-40B4-BE49-F238E27FC236}">
                <a16:creationId xmlns:a16="http://schemas.microsoft.com/office/drawing/2014/main" id="{99D25258-B926-A4EF-E55E-92392A211C60}"/>
              </a:ext>
            </a:extLst>
          </p:cNvPr>
          <p:cNvSpPr>
            <a:spLocks noGrp="1"/>
          </p:cNvSpPr>
          <p:nvPr>
            <p:ph type="pic" sz="quarter" idx="13"/>
          </p:nvPr>
        </p:nvSpPr>
        <p:spPr>
          <a:xfrm>
            <a:off x="8758988" y="3684050"/>
            <a:ext cx="2424253" cy="2707537"/>
          </a:xfrm>
        </p:spPr>
        <p:txBody>
          <a:bodyPr>
            <a:normAutofit/>
          </a:bodyPr>
          <a:lstStyle>
            <a:lvl1pPr marL="0" indent="0">
              <a:buNone/>
              <a:defRPr sz="1600">
                <a:solidFill>
                  <a:schemeClr val="accent1"/>
                </a:solidFill>
              </a:defRPr>
            </a:lvl1pPr>
          </a:lstStyle>
          <a:p>
            <a:r>
              <a:rPr lang="en-GB"/>
              <a:t>Click icon to add picture</a:t>
            </a:r>
            <a:endParaRPr lang="en-US"/>
          </a:p>
        </p:txBody>
      </p:sp>
      <p:pic>
        <p:nvPicPr>
          <p:cNvPr id="4" name="Graphic 1" descr="Ulster University logo">
            <a:extLst>
              <a:ext uri="{FF2B5EF4-FFF2-40B4-BE49-F238E27FC236}">
                <a16:creationId xmlns:a16="http://schemas.microsoft.com/office/drawing/2014/main" id="{21ED13CA-8028-EA24-48F6-246A6713422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22333733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nfographic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id="{D3CF556E-6CEF-F78D-74F0-C2E3F0B753CE}"/>
              </a:ext>
            </a:extLst>
          </p:cNvPr>
          <p:cNvSpPr>
            <a:spLocks noGrp="1"/>
          </p:cNvSpPr>
          <p:nvPr>
            <p:ph type="body" sz="quarter" idx="11" hasCustomPrompt="1"/>
          </p:nvPr>
        </p:nvSpPr>
        <p:spPr>
          <a:xfrm>
            <a:off x="1519415" y="2776102"/>
            <a:ext cx="5933289" cy="397032"/>
          </a:xfrm>
        </p:spPr>
        <p:txBody>
          <a:bodyPr wrap="square">
            <a:spAutoFit/>
          </a:bodyPr>
          <a:lstStyle>
            <a:lvl1pPr marL="0" indent="0">
              <a:buNone/>
              <a:defRPr sz="2200">
                <a:solidFill>
                  <a:schemeClr val="accent1"/>
                </a:solidFill>
              </a:defRPr>
            </a:lvl1pPr>
            <a:lvl2pPr>
              <a:defRPr sz="2400"/>
            </a:lvl2pPr>
            <a:lvl3pPr>
              <a:defRPr sz="2400"/>
            </a:lvl3pPr>
            <a:lvl4pPr>
              <a:defRPr sz="2400"/>
            </a:lvl4pPr>
            <a:lvl5pPr>
              <a:defRPr sz="2400"/>
            </a:lvl5pPr>
          </a:lstStyle>
          <a:p>
            <a:pPr lvl="0"/>
            <a:r>
              <a:rPr lang="en-GB"/>
              <a:t>Body copy to be inserted here.</a:t>
            </a:r>
          </a:p>
        </p:txBody>
      </p:sp>
      <p:sp>
        <p:nvSpPr>
          <p:cNvPr id="7" name="Text Placeholder 4">
            <a:extLst>
              <a:ext uri="{FF2B5EF4-FFF2-40B4-BE49-F238E27FC236}">
                <a16:creationId xmlns:a16="http://schemas.microsoft.com/office/drawing/2014/main" id="{69C13299-673F-58FB-EAA0-727BE0DFE7D8}"/>
              </a:ext>
            </a:extLst>
          </p:cNvPr>
          <p:cNvSpPr>
            <a:spLocks noGrp="1"/>
          </p:cNvSpPr>
          <p:nvPr>
            <p:ph type="body" sz="quarter" idx="10" hasCustomPrompt="1"/>
          </p:nvPr>
        </p:nvSpPr>
        <p:spPr>
          <a:xfrm>
            <a:off x="1519415" y="689167"/>
            <a:ext cx="5933289" cy="1200329"/>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Infographic Slide 3 – Insert Title</a:t>
            </a:r>
          </a:p>
        </p:txBody>
      </p:sp>
      <p:pic>
        <p:nvPicPr>
          <p:cNvPr id="3" name="Graphic 1" descr="Ulster University logo">
            <a:extLst>
              <a:ext uri="{FF2B5EF4-FFF2-40B4-BE49-F238E27FC236}">
                <a16:creationId xmlns:a16="http://schemas.microsoft.com/office/drawing/2014/main" id="{36BE0D20-A9B2-8CBB-459A-CBA157E3A48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36299691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1">
    <p:bg>
      <p:bgPr>
        <a:solidFill>
          <a:schemeClr val="accent1"/>
        </a:solidFill>
        <a:effectLst/>
      </p:bgPr>
    </p:bg>
    <p:spTree>
      <p:nvGrpSpPr>
        <p:cNvPr id="1" name=""/>
        <p:cNvGrpSpPr/>
        <p:nvPr/>
      </p:nvGrpSpPr>
      <p:grpSpPr>
        <a:xfrm>
          <a:off x="0" y="0"/>
          <a:ext cx="0" cy="0"/>
          <a:chOff x="0" y="0"/>
          <a:chExt cx="0" cy="0"/>
        </a:xfrm>
      </p:grpSpPr>
      <p:pic>
        <p:nvPicPr>
          <p:cNvPr id="2" name="Graphic 1" descr="Ulster University logo">
            <a:extLst>
              <a:ext uri="{FF2B5EF4-FFF2-40B4-BE49-F238E27FC236}">
                <a16:creationId xmlns:a16="http://schemas.microsoft.com/office/drawing/2014/main" id="{2DD63FCE-5624-A0C2-6B89-0398E3290D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3" name="Text Placeholder 8">
            <a:extLst>
              <a:ext uri="{FF2B5EF4-FFF2-40B4-BE49-F238E27FC236}">
                <a16:creationId xmlns:a16="http://schemas.microsoft.com/office/drawing/2014/main" id="{4357DC28-49C3-0CB4-1F4C-0B33BF8B413D}"/>
              </a:ext>
            </a:extLst>
          </p:cNvPr>
          <p:cNvSpPr>
            <a:spLocks noGrp="1"/>
          </p:cNvSpPr>
          <p:nvPr>
            <p:ph type="body" sz="quarter" idx="11" hasCustomPrompt="1"/>
          </p:nvPr>
        </p:nvSpPr>
        <p:spPr>
          <a:xfrm>
            <a:off x="921273" y="2624848"/>
            <a:ext cx="10261967" cy="397032"/>
          </a:xfrm>
        </p:spPr>
        <p:txBody>
          <a:bodyPr wrap="square">
            <a:spAutoFit/>
          </a:bodyPr>
          <a:lstStyle>
            <a:lvl1pPr marL="0" indent="0">
              <a:buNone/>
              <a:defRPr sz="2200">
                <a:solidFill>
                  <a:schemeClr val="bg1"/>
                </a:solidFill>
              </a:defRPr>
            </a:lvl1pPr>
            <a:lvl2pPr>
              <a:defRPr sz="2400"/>
            </a:lvl2pPr>
            <a:lvl3pPr>
              <a:defRPr sz="2400"/>
            </a:lvl3pPr>
            <a:lvl4pPr>
              <a:defRPr sz="2400"/>
            </a:lvl4pPr>
            <a:lvl5pPr>
              <a:defRPr sz="2400"/>
            </a:lvl5pPr>
          </a:lstStyle>
          <a:p>
            <a:pPr lvl="0"/>
            <a:r>
              <a:rPr lang="en-GB"/>
              <a:t>Body copy to be inserted here.</a:t>
            </a:r>
          </a:p>
        </p:txBody>
      </p:sp>
      <p:sp>
        <p:nvSpPr>
          <p:cNvPr id="5" name="Text Placeholder 4">
            <a:extLst>
              <a:ext uri="{FF2B5EF4-FFF2-40B4-BE49-F238E27FC236}">
                <a16:creationId xmlns:a16="http://schemas.microsoft.com/office/drawing/2014/main" id="{F5B60AFE-4B27-C6DD-F98F-4DC1C0740EE7}"/>
              </a:ext>
            </a:extLst>
          </p:cNvPr>
          <p:cNvSpPr>
            <a:spLocks noGrp="1"/>
          </p:cNvSpPr>
          <p:nvPr>
            <p:ph type="body" sz="quarter" idx="10" hasCustomPrompt="1"/>
          </p:nvPr>
        </p:nvSpPr>
        <p:spPr>
          <a:xfrm>
            <a:off x="921274" y="689167"/>
            <a:ext cx="6868314" cy="646331"/>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Text Slide 1 – Insert Title</a:t>
            </a:r>
          </a:p>
        </p:txBody>
      </p:sp>
    </p:spTree>
    <p:extLst>
      <p:ext uri="{BB962C8B-B14F-4D97-AF65-F5344CB8AC3E}">
        <p14:creationId xmlns:p14="http://schemas.microsoft.com/office/powerpoint/2010/main" val="1554518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ext Slide 1">
    <p:bg>
      <p:bgPr>
        <a:solidFill>
          <a:schemeClr val="bg1"/>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4357DC28-49C3-0CB4-1F4C-0B33BF8B413D}"/>
              </a:ext>
            </a:extLst>
          </p:cNvPr>
          <p:cNvSpPr>
            <a:spLocks noGrp="1"/>
          </p:cNvSpPr>
          <p:nvPr>
            <p:ph type="body" sz="quarter" idx="11" hasCustomPrompt="1"/>
          </p:nvPr>
        </p:nvSpPr>
        <p:spPr>
          <a:xfrm>
            <a:off x="921273" y="2624848"/>
            <a:ext cx="10261967" cy="397032"/>
          </a:xfrm>
        </p:spPr>
        <p:txBody>
          <a:bodyPr wrap="square">
            <a:spAutoFit/>
          </a:bodyPr>
          <a:lstStyle>
            <a:lvl1pPr marL="0" indent="0">
              <a:buNone/>
              <a:defRPr sz="2200">
                <a:solidFill>
                  <a:schemeClr val="accent1"/>
                </a:solidFill>
              </a:defRPr>
            </a:lvl1pPr>
            <a:lvl2pPr>
              <a:defRPr sz="2400"/>
            </a:lvl2pPr>
            <a:lvl3pPr>
              <a:defRPr sz="2400"/>
            </a:lvl3pPr>
            <a:lvl4pPr>
              <a:defRPr sz="2400"/>
            </a:lvl4pPr>
            <a:lvl5pPr>
              <a:defRPr sz="2400"/>
            </a:lvl5pPr>
          </a:lstStyle>
          <a:p>
            <a:pPr lvl="0"/>
            <a:r>
              <a:rPr lang="en-GB"/>
              <a:t>Body copy to be inserted here.</a:t>
            </a:r>
          </a:p>
        </p:txBody>
      </p:sp>
      <p:sp>
        <p:nvSpPr>
          <p:cNvPr id="5" name="Text Placeholder 4">
            <a:extLst>
              <a:ext uri="{FF2B5EF4-FFF2-40B4-BE49-F238E27FC236}">
                <a16:creationId xmlns:a16="http://schemas.microsoft.com/office/drawing/2014/main" id="{F5B60AFE-4B27-C6DD-F98F-4DC1C0740EE7}"/>
              </a:ext>
            </a:extLst>
          </p:cNvPr>
          <p:cNvSpPr>
            <a:spLocks noGrp="1"/>
          </p:cNvSpPr>
          <p:nvPr>
            <p:ph type="body" sz="quarter" idx="10" hasCustomPrompt="1"/>
          </p:nvPr>
        </p:nvSpPr>
        <p:spPr>
          <a:xfrm>
            <a:off x="921274" y="689167"/>
            <a:ext cx="6868314" cy="646331"/>
          </a:xfrm>
        </p:spPr>
        <p:txBody>
          <a:bodyPr wrap="square">
            <a:spAutoFit/>
          </a:bodyPr>
          <a:lstStyle>
            <a:lvl1pPr marL="0" indent="0">
              <a:buNone/>
              <a:defRPr sz="4000" b="1" spc="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Text Slide 2 – Insert Title</a:t>
            </a:r>
          </a:p>
        </p:txBody>
      </p:sp>
      <p:pic>
        <p:nvPicPr>
          <p:cNvPr id="4" name="Graphic 1" descr="Ulster University logo">
            <a:extLst>
              <a:ext uri="{FF2B5EF4-FFF2-40B4-BE49-F238E27FC236}">
                <a16:creationId xmlns:a16="http://schemas.microsoft.com/office/drawing/2014/main" id="{DCCCC0B1-ED41-D593-50C9-ACD5DCE9536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4085898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3">
    <p:bg>
      <p:bgPr>
        <a:solidFill>
          <a:srgbClr val="445055"/>
        </a:solidFill>
        <a:effectLst/>
      </p:bgPr>
    </p:bg>
    <p:spTree>
      <p:nvGrpSpPr>
        <p:cNvPr id="1" name=""/>
        <p:cNvGrpSpPr/>
        <p:nvPr/>
      </p:nvGrpSpPr>
      <p:grpSpPr>
        <a:xfrm>
          <a:off x="0" y="0"/>
          <a:ext cx="0" cy="0"/>
          <a:chOff x="0" y="0"/>
          <a:chExt cx="0" cy="0"/>
        </a:xfrm>
      </p:grpSpPr>
      <p:pic>
        <p:nvPicPr>
          <p:cNvPr id="2" name="Graphic 1" descr="Ulster University logo">
            <a:extLst>
              <a:ext uri="{FF2B5EF4-FFF2-40B4-BE49-F238E27FC236}">
                <a16:creationId xmlns:a16="http://schemas.microsoft.com/office/drawing/2014/main" id="{2DD63FCE-5624-A0C2-6B89-0398E3290D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3" name="Text Placeholder 8">
            <a:extLst>
              <a:ext uri="{FF2B5EF4-FFF2-40B4-BE49-F238E27FC236}">
                <a16:creationId xmlns:a16="http://schemas.microsoft.com/office/drawing/2014/main" id="{4357DC28-49C3-0CB4-1F4C-0B33BF8B413D}"/>
              </a:ext>
            </a:extLst>
          </p:cNvPr>
          <p:cNvSpPr>
            <a:spLocks noGrp="1"/>
          </p:cNvSpPr>
          <p:nvPr>
            <p:ph type="body" sz="quarter" idx="11" hasCustomPrompt="1"/>
          </p:nvPr>
        </p:nvSpPr>
        <p:spPr>
          <a:xfrm>
            <a:off x="921273" y="2624848"/>
            <a:ext cx="10261967" cy="397032"/>
          </a:xfrm>
        </p:spPr>
        <p:txBody>
          <a:bodyPr wrap="square">
            <a:spAutoFit/>
          </a:bodyPr>
          <a:lstStyle>
            <a:lvl1pPr marL="0" indent="0">
              <a:buNone/>
              <a:defRPr sz="2200">
                <a:solidFill>
                  <a:schemeClr val="bg1"/>
                </a:solidFill>
              </a:defRPr>
            </a:lvl1pPr>
            <a:lvl2pPr>
              <a:defRPr sz="2400"/>
            </a:lvl2pPr>
            <a:lvl3pPr>
              <a:defRPr sz="2400"/>
            </a:lvl3pPr>
            <a:lvl4pPr>
              <a:defRPr sz="2400"/>
            </a:lvl4pPr>
            <a:lvl5pPr>
              <a:defRPr sz="2400"/>
            </a:lvl5pPr>
          </a:lstStyle>
          <a:p>
            <a:pPr lvl="0"/>
            <a:r>
              <a:rPr lang="en-GB"/>
              <a:t>Body copy to be inserted here.</a:t>
            </a:r>
          </a:p>
        </p:txBody>
      </p:sp>
      <p:sp>
        <p:nvSpPr>
          <p:cNvPr id="5" name="Text Placeholder 4">
            <a:extLst>
              <a:ext uri="{FF2B5EF4-FFF2-40B4-BE49-F238E27FC236}">
                <a16:creationId xmlns:a16="http://schemas.microsoft.com/office/drawing/2014/main" id="{F5B60AFE-4B27-C6DD-F98F-4DC1C0740EE7}"/>
              </a:ext>
            </a:extLst>
          </p:cNvPr>
          <p:cNvSpPr>
            <a:spLocks noGrp="1"/>
          </p:cNvSpPr>
          <p:nvPr>
            <p:ph type="body" sz="quarter" idx="10" hasCustomPrompt="1"/>
          </p:nvPr>
        </p:nvSpPr>
        <p:spPr>
          <a:xfrm>
            <a:off x="921274" y="689167"/>
            <a:ext cx="6868314" cy="646331"/>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Text Slide 3 – Insert Title</a:t>
            </a:r>
          </a:p>
        </p:txBody>
      </p:sp>
    </p:spTree>
    <p:extLst>
      <p:ext uri="{BB962C8B-B14F-4D97-AF65-F5344CB8AC3E}">
        <p14:creationId xmlns:p14="http://schemas.microsoft.com/office/powerpoint/2010/main" val="4226537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Image Slide 1">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A6FAA88-9AFF-90CF-D92A-185CBC55A541}"/>
              </a:ext>
            </a:extLst>
          </p:cNvPr>
          <p:cNvSpPr>
            <a:spLocks noGrp="1"/>
          </p:cNvSpPr>
          <p:nvPr>
            <p:ph type="pic" sz="quarter" idx="12"/>
          </p:nvPr>
        </p:nvSpPr>
        <p:spPr>
          <a:xfrm>
            <a:off x="2035056" y="0"/>
            <a:ext cx="10156944" cy="6858000"/>
          </a:xfrm>
          <a:custGeom>
            <a:avLst/>
            <a:gdLst>
              <a:gd name="connsiteX0" fmla="*/ 0 w 10156944"/>
              <a:gd name="connsiteY0" fmla="*/ 0 h 6858000"/>
              <a:gd name="connsiteX1" fmla="*/ 10156944 w 10156944"/>
              <a:gd name="connsiteY1" fmla="*/ 0 h 6858000"/>
              <a:gd name="connsiteX2" fmla="*/ 10156944 w 10156944"/>
              <a:gd name="connsiteY2" fmla="*/ 6858000 h 6858000"/>
              <a:gd name="connsiteX3" fmla="*/ 0 w 10156944"/>
              <a:gd name="connsiteY3" fmla="*/ 6858000 h 6858000"/>
              <a:gd name="connsiteX4" fmla="*/ 0 w 10156944"/>
              <a:gd name="connsiteY4" fmla="*/ 2131309 h 6858000"/>
              <a:gd name="connsiteX5" fmla="*/ 3038833 w 10156944"/>
              <a:gd name="connsiteY5" fmla="*/ 2131309 h 6858000"/>
              <a:gd name="connsiteX6" fmla="*/ 3038833 w 10156944"/>
              <a:gd name="connsiteY6" fmla="*/ 570641 h 6858000"/>
              <a:gd name="connsiteX7" fmla="*/ 0 w 10156944"/>
              <a:gd name="connsiteY7" fmla="*/ 5706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56944" h="6858000">
                <a:moveTo>
                  <a:pt x="0" y="0"/>
                </a:moveTo>
                <a:lnTo>
                  <a:pt x="10156944" y="0"/>
                </a:lnTo>
                <a:lnTo>
                  <a:pt x="10156944" y="6858000"/>
                </a:lnTo>
                <a:lnTo>
                  <a:pt x="0" y="6858000"/>
                </a:lnTo>
                <a:lnTo>
                  <a:pt x="0" y="2131309"/>
                </a:lnTo>
                <a:lnTo>
                  <a:pt x="3038833" y="2131309"/>
                </a:lnTo>
                <a:lnTo>
                  <a:pt x="3038833" y="570641"/>
                </a:lnTo>
                <a:lnTo>
                  <a:pt x="0" y="570641"/>
                </a:lnTo>
                <a:close/>
              </a:path>
            </a:pathLst>
          </a:custGeom>
        </p:spPr>
        <p:txBody>
          <a:bodyPr wrap="square">
            <a:noAutofit/>
          </a:bodyPr>
          <a:lstStyle>
            <a:lvl1pPr marL="0" indent="0">
              <a:buNone/>
              <a:defRPr sz="1600">
                <a:solidFill>
                  <a:schemeClr val="accent1"/>
                </a:solidFill>
              </a:defRPr>
            </a:lvl1pPr>
          </a:lstStyle>
          <a:p>
            <a:r>
              <a:rPr lang="en-GB"/>
              <a:t>Click icon to add picture</a:t>
            </a:r>
            <a:endParaRPr lang="en-US"/>
          </a:p>
        </p:txBody>
      </p:sp>
      <p:sp>
        <p:nvSpPr>
          <p:cNvPr id="5" name="Rectangle 4">
            <a:extLst>
              <a:ext uri="{FF2B5EF4-FFF2-40B4-BE49-F238E27FC236}">
                <a16:creationId xmlns:a16="http://schemas.microsoft.com/office/drawing/2014/main" id="{1BF500EC-68A1-C7BD-9726-2493E1030C74}"/>
              </a:ext>
              <a:ext uri="{C183D7F6-B498-43B3-948B-1728B52AA6E4}">
                <adec:decorative xmlns:adec="http://schemas.microsoft.com/office/drawing/2017/decorative" val="1"/>
              </a:ext>
            </a:extLst>
          </p:cNvPr>
          <p:cNvSpPr/>
          <p:nvPr userDrawn="1"/>
        </p:nvSpPr>
        <p:spPr>
          <a:xfrm>
            <a:off x="268133" y="570641"/>
            <a:ext cx="4805756" cy="156066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4">
            <a:extLst>
              <a:ext uri="{FF2B5EF4-FFF2-40B4-BE49-F238E27FC236}">
                <a16:creationId xmlns:a16="http://schemas.microsoft.com/office/drawing/2014/main" id="{56145220-9DEF-5FBD-2B3E-A33F55FC9678}"/>
              </a:ext>
            </a:extLst>
          </p:cNvPr>
          <p:cNvSpPr>
            <a:spLocks noGrp="1"/>
          </p:cNvSpPr>
          <p:nvPr>
            <p:ph type="body" sz="quarter" idx="10" hasCustomPrompt="1"/>
          </p:nvPr>
        </p:nvSpPr>
        <p:spPr>
          <a:xfrm>
            <a:off x="920807" y="861610"/>
            <a:ext cx="3850418" cy="978729"/>
          </a:xfrm>
        </p:spPr>
        <p:txBody>
          <a:bodyPr wrap="square">
            <a:spAutoFit/>
          </a:bodyPr>
          <a:lstStyle>
            <a:lvl1pPr marL="0" indent="0">
              <a:buNone/>
              <a:defRPr sz="32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Full Image Slide 1 - Insert Title</a:t>
            </a:r>
          </a:p>
        </p:txBody>
      </p:sp>
      <p:sp>
        <p:nvSpPr>
          <p:cNvPr id="7" name="Rectangle 6">
            <a:extLst>
              <a:ext uri="{FF2B5EF4-FFF2-40B4-BE49-F238E27FC236}">
                <a16:creationId xmlns:a16="http://schemas.microsoft.com/office/drawing/2014/main" id="{C8C16C7A-518D-23C8-E5BF-CD617B6064C4}"/>
              </a:ext>
              <a:ext uri="{C183D7F6-B498-43B3-948B-1728B52AA6E4}">
                <adec:decorative xmlns:adec="http://schemas.microsoft.com/office/drawing/2017/decorative" val="1"/>
              </a:ext>
            </a:extLst>
          </p:cNvPr>
          <p:cNvSpPr/>
          <p:nvPr userDrawn="1"/>
        </p:nvSpPr>
        <p:spPr>
          <a:xfrm>
            <a:off x="0" y="570641"/>
            <a:ext cx="268133" cy="1560668"/>
          </a:xfrm>
          <a:prstGeom prst="rect">
            <a:avLst/>
          </a:prstGeom>
          <a:solidFill>
            <a:srgbClr val="C8D3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8843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Image Slide 2">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BF500EC-68A1-C7BD-9726-2493E1030C74}"/>
              </a:ext>
              <a:ext uri="{C183D7F6-B498-43B3-948B-1728B52AA6E4}">
                <adec:decorative xmlns:adec="http://schemas.microsoft.com/office/drawing/2017/decorative" val="1"/>
              </a:ext>
            </a:extLst>
          </p:cNvPr>
          <p:cNvSpPr/>
          <p:nvPr userDrawn="1"/>
        </p:nvSpPr>
        <p:spPr>
          <a:xfrm>
            <a:off x="268133" y="4730130"/>
            <a:ext cx="4805756" cy="156066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4">
            <a:extLst>
              <a:ext uri="{FF2B5EF4-FFF2-40B4-BE49-F238E27FC236}">
                <a16:creationId xmlns:a16="http://schemas.microsoft.com/office/drawing/2014/main" id="{56145220-9DEF-5FBD-2B3E-A33F55FC9678}"/>
              </a:ext>
            </a:extLst>
          </p:cNvPr>
          <p:cNvSpPr>
            <a:spLocks noGrp="1"/>
          </p:cNvSpPr>
          <p:nvPr>
            <p:ph type="body" sz="quarter" idx="10" hasCustomPrompt="1"/>
          </p:nvPr>
        </p:nvSpPr>
        <p:spPr>
          <a:xfrm>
            <a:off x="920807" y="5021099"/>
            <a:ext cx="3850418" cy="978729"/>
          </a:xfrm>
        </p:spPr>
        <p:txBody>
          <a:bodyPr wrap="square">
            <a:spAutoFit/>
          </a:bodyPr>
          <a:lstStyle>
            <a:lvl1pPr marL="0" indent="0">
              <a:buNone/>
              <a:defRPr sz="32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Full Image Slide 2 - Insert Title</a:t>
            </a:r>
          </a:p>
        </p:txBody>
      </p:sp>
      <p:sp>
        <p:nvSpPr>
          <p:cNvPr id="7" name="Rectangle 6">
            <a:extLst>
              <a:ext uri="{FF2B5EF4-FFF2-40B4-BE49-F238E27FC236}">
                <a16:creationId xmlns:a16="http://schemas.microsoft.com/office/drawing/2014/main" id="{C8C16C7A-518D-23C8-E5BF-CD617B6064C4}"/>
              </a:ext>
              <a:ext uri="{C183D7F6-B498-43B3-948B-1728B52AA6E4}">
                <adec:decorative xmlns:adec="http://schemas.microsoft.com/office/drawing/2017/decorative" val="1"/>
              </a:ext>
            </a:extLst>
          </p:cNvPr>
          <p:cNvSpPr/>
          <p:nvPr userDrawn="1"/>
        </p:nvSpPr>
        <p:spPr>
          <a:xfrm>
            <a:off x="0" y="4730130"/>
            <a:ext cx="268133" cy="1560668"/>
          </a:xfrm>
          <a:prstGeom prst="rect">
            <a:avLst/>
          </a:prstGeom>
          <a:solidFill>
            <a:srgbClr val="C8D3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131462A5-5B65-579E-D1D9-9B2E9F44310A}"/>
              </a:ext>
            </a:extLst>
          </p:cNvPr>
          <p:cNvSpPr>
            <a:spLocks noGrp="1"/>
          </p:cNvSpPr>
          <p:nvPr>
            <p:ph type="pic" sz="quarter" idx="12"/>
          </p:nvPr>
        </p:nvSpPr>
        <p:spPr>
          <a:xfrm>
            <a:off x="2035056" y="0"/>
            <a:ext cx="10156944" cy="6858000"/>
          </a:xfrm>
          <a:custGeom>
            <a:avLst/>
            <a:gdLst>
              <a:gd name="connsiteX0" fmla="*/ 0 w 10156944"/>
              <a:gd name="connsiteY0" fmla="*/ 0 h 6858000"/>
              <a:gd name="connsiteX1" fmla="*/ 10156944 w 10156944"/>
              <a:gd name="connsiteY1" fmla="*/ 0 h 6858000"/>
              <a:gd name="connsiteX2" fmla="*/ 10156944 w 10156944"/>
              <a:gd name="connsiteY2" fmla="*/ 6858000 h 6858000"/>
              <a:gd name="connsiteX3" fmla="*/ 0 w 10156944"/>
              <a:gd name="connsiteY3" fmla="*/ 6858000 h 6858000"/>
              <a:gd name="connsiteX4" fmla="*/ 0 w 10156944"/>
              <a:gd name="connsiteY4" fmla="*/ 6290798 h 6858000"/>
              <a:gd name="connsiteX5" fmla="*/ 3038833 w 10156944"/>
              <a:gd name="connsiteY5" fmla="*/ 6290798 h 6858000"/>
              <a:gd name="connsiteX6" fmla="*/ 3038833 w 10156944"/>
              <a:gd name="connsiteY6" fmla="*/ 4730130 h 6858000"/>
              <a:gd name="connsiteX7" fmla="*/ 0 w 10156944"/>
              <a:gd name="connsiteY7" fmla="*/ 473013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56944" h="6858000">
                <a:moveTo>
                  <a:pt x="0" y="0"/>
                </a:moveTo>
                <a:lnTo>
                  <a:pt x="10156944" y="0"/>
                </a:lnTo>
                <a:lnTo>
                  <a:pt x="10156944" y="6858000"/>
                </a:lnTo>
                <a:lnTo>
                  <a:pt x="0" y="6858000"/>
                </a:lnTo>
                <a:lnTo>
                  <a:pt x="0" y="6290798"/>
                </a:lnTo>
                <a:lnTo>
                  <a:pt x="3038833" y="6290798"/>
                </a:lnTo>
                <a:lnTo>
                  <a:pt x="3038833" y="4730130"/>
                </a:lnTo>
                <a:lnTo>
                  <a:pt x="0" y="4730130"/>
                </a:lnTo>
                <a:close/>
              </a:path>
            </a:pathLst>
          </a:custGeom>
        </p:spPr>
        <p:txBody>
          <a:bodyPr wrap="square">
            <a:noAutofit/>
          </a:bodyPr>
          <a:lstStyle>
            <a:lvl1pPr marL="0" indent="0">
              <a:buNone/>
              <a:defRPr sz="1600">
                <a:solidFill>
                  <a:schemeClr val="bg1"/>
                </a:solidFill>
              </a:defRPr>
            </a:lvl1pPr>
          </a:lstStyle>
          <a:p>
            <a:r>
              <a:rPr lang="en-GB"/>
              <a:t>Click icon to add picture</a:t>
            </a:r>
            <a:endParaRPr lang="en-US"/>
          </a:p>
        </p:txBody>
      </p:sp>
    </p:spTree>
    <p:extLst>
      <p:ext uri="{BB962C8B-B14F-4D97-AF65-F5344CB8AC3E}">
        <p14:creationId xmlns:p14="http://schemas.microsoft.com/office/powerpoint/2010/main" val="8705372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Image Slide 3">
    <p:bg>
      <p:bgPr>
        <a:solidFill>
          <a:schemeClr val="accent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784E2C0-EBAE-6EA1-6C1F-024A42BC0059}"/>
              </a:ext>
            </a:extLst>
          </p:cNvPr>
          <p:cNvSpPr>
            <a:spLocks noGrp="1"/>
          </p:cNvSpPr>
          <p:nvPr>
            <p:ph type="pic" sz="quarter" idx="13"/>
          </p:nvPr>
        </p:nvSpPr>
        <p:spPr>
          <a:xfrm>
            <a:off x="0" y="0"/>
            <a:ext cx="10154653" cy="6858000"/>
          </a:xfrm>
          <a:custGeom>
            <a:avLst/>
            <a:gdLst>
              <a:gd name="connsiteX0" fmla="*/ 0 w 10154653"/>
              <a:gd name="connsiteY0" fmla="*/ 0 h 6858000"/>
              <a:gd name="connsiteX1" fmla="*/ 10154653 w 10154653"/>
              <a:gd name="connsiteY1" fmla="*/ 0 h 6858000"/>
              <a:gd name="connsiteX2" fmla="*/ 10154653 w 10154653"/>
              <a:gd name="connsiteY2" fmla="*/ 4726691 h 6858000"/>
              <a:gd name="connsiteX3" fmla="*/ 7118111 w 10154653"/>
              <a:gd name="connsiteY3" fmla="*/ 4726691 h 6858000"/>
              <a:gd name="connsiteX4" fmla="*/ 7118111 w 10154653"/>
              <a:gd name="connsiteY4" fmla="*/ 6287359 h 6858000"/>
              <a:gd name="connsiteX5" fmla="*/ 10154653 w 10154653"/>
              <a:gd name="connsiteY5" fmla="*/ 6287359 h 6858000"/>
              <a:gd name="connsiteX6" fmla="*/ 10154653 w 10154653"/>
              <a:gd name="connsiteY6" fmla="*/ 6858000 h 6858000"/>
              <a:gd name="connsiteX7" fmla="*/ 0 w 10154653"/>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54653" h="6858000">
                <a:moveTo>
                  <a:pt x="0" y="0"/>
                </a:moveTo>
                <a:lnTo>
                  <a:pt x="10154653" y="0"/>
                </a:lnTo>
                <a:lnTo>
                  <a:pt x="10154653" y="4726691"/>
                </a:lnTo>
                <a:lnTo>
                  <a:pt x="7118111" y="4726691"/>
                </a:lnTo>
                <a:lnTo>
                  <a:pt x="7118111" y="6287359"/>
                </a:lnTo>
                <a:lnTo>
                  <a:pt x="10154653" y="6287359"/>
                </a:lnTo>
                <a:lnTo>
                  <a:pt x="10154653" y="6858000"/>
                </a:lnTo>
                <a:lnTo>
                  <a:pt x="0" y="6858000"/>
                </a:lnTo>
                <a:close/>
              </a:path>
            </a:pathLst>
          </a:custGeom>
        </p:spPr>
        <p:txBody>
          <a:bodyPr wrap="square">
            <a:noAutofit/>
          </a:bodyPr>
          <a:lstStyle>
            <a:lvl1pPr marL="0" indent="0">
              <a:buNone/>
              <a:defRPr sz="1600">
                <a:solidFill>
                  <a:schemeClr val="bg1"/>
                </a:solidFill>
              </a:defRPr>
            </a:lvl1pPr>
          </a:lstStyle>
          <a:p>
            <a:r>
              <a:rPr lang="en-GB"/>
              <a:t>Click icon to add picture</a:t>
            </a:r>
            <a:endParaRPr lang="en-US"/>
          </a:p>
        </p:txBody>
      </p:sp>
      <p:sp>
        <p:nvSpPr>
          <p:cNvPr id="7" name="Rectangle 6">
            <a:extLst>
              <a:ext uri="{FF2B5EF4-FFF2-40B4-BE49-F238E27FC236}">
                <a16:creationId xmlns:a16="http://schemas.microsoft.com/office/drawing/2014/main" id="{C8C16C7A-518D-23C8-E5BF-CD617B6064C4}"/>
              </a:ext>
              <a:ext uri="{C183D7F6-B498-43B3-948B-1728B52AA6E4}">
                <adec:decorative xmlns:adec="http://schemas.microsoft.com/office/drawing/2017/decorative" val="1"/>
              </a:ext>
            </a:extLst>
          </p:cNvPr>
          <p:cNvSpPr/>
          <p:nvPr userDrawn="1"/>
        </p:nvSpPr>
        <p:spPr>
          <a:xfrm>
            <a:off x="7118111" y="4726691"/>
            <a:ext cx="268133" cy="15606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BF500EC-68A1-C7BD-9726-2493E1030C74}"/>
              </a:ext>
              <a:ext uri="{C183D7F6-B498-43B3-948B-1728B52AA6E4}">
                <adec:decorative xmlns:adec="http://schemas.microsoft.com/office/drawing/2017/decorative" val="1"/>
              </a:ext>
            </a:extLst>
          </p:cNvPr>
          <p:cNvSpPr/>
          <p:nvPr userDrawn="1"/>
        </p:nvSpPr>
        <p:spPr>
          <a:xfrm>
            <a:off x="7386244" y="4726691"/>
            <a:ext cx="4805756" cy="156410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4">
            <a:extLst>
              <a:ext uri="{FF2B5EF4-FFF2-40B4-BE49-F238E27FC236}">
                <a16:creationId xmlns:a16="http://schemas.microsoft.com/office/drawing/2014/main" id="{56145220-9DEF-5FBD-2B3E-A33F55FC9678}"/>
              </a:ext>
            </a:extLst>
          </p:cNvPr>
          <p:cNvSpPr>
            <a:spLocks noGrp="1"/>
          </p:cNvSpPr>
          <p:nvPr>
            <p:ph type="body" sz="quarter" idx="10" hasCustomPrompt="1"/>
          </p:nvPr>
        </p:nvSpPr>
        <p:spPr>
          <a:xfrm>
            <a:off x="8038918" y="5021099"/>
            <a:ext cx="3621401" cy="978729"/>
          </a:xfrm>
        </p:spPr>
        <p:txBody>
          <a:bodyPr wrap="square">
            <a:spAutoFit/>
          </a:bodyPr>
          <a:lstStyle>
            <a:lvl1pPr marL="0" indent="0">
              <a:buNone/>
              <a:defRPr sz="32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Full Image Slide 3 - Insert Title</a:t>
            </a:r>
          </a:p>
        </p:txBody>
      </p:sp>
    </p:spTree>
    <p:extLst>
      <p:ext uri="{BB962C8B-B14F-4D97-AF65-F5344CB8AC3E}">
        <p14:creationId xmlns:p14="http://schemas.microsoft.com/office/powerpoint/2010/main" val="18673170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D467E03-559A-93D9-B980-9586983A9CCC}"/>
              </a:ext>
            </a:extLst>
          </p:cNvPr>
          <p:cNvSpPr>
            <a:spLocks noGrp="1"/>
          </p:cNvSpPr>
          <p:nvPr>
            <p:ph type="body" sz="quarter" idx="10" hasCustomPrompt="1"/>
          </p:nvPr>
        </p:nvSpPr>
        <p:spPr>
          <a:xfrm>
            <a:off x="4276366" y="3012980"/>
            <a:ext cx="6228922" cy="1439368"/>
          </a:xfrm>
        </p:spPr>
        <p:txBody>
          <a:bodyPr wrap="square">
            <a:spAutoFit/>
          </a:bodyPr>
          <a:lstStyle>
            <a:lvl1pPr marL="0" indent="0">
              <a:buNone/>
              <a:defRPr sz="44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Section Slide</a:t>
            </a:r>
          </a:p>
          <a:p>
            <a:pPr lvl="0"/>
            <a:r>
              <a:rPr lang="en-GB"/>
              <a:t>Option 1 - Insert Title</a:t>
            </a:r>
          </a:p>
        </p:txBody>
      </p:sp>
      <p:pic>
        <p:nvPicPr>
          <p:cNvPr id="5" name="Graphic 1" descr="Ulster University logo">
            <a:extLst>
              <a:ext uri="{FF2B5EF4-FFF2-40B4-BE49-F238E27FC236}">
                <a16:creationId xmlns:a16="http://schemas.microsoft.com/office/drawing/2014/main" id="{B031CD21-DD5C-77FC-D412-9ED7471A5F0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33184027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D467E03-559A-93D9-B980-9586983A9CCC}"/>
              </a:ext>
            </a:extLst>
          </p:cNvPr>
          <p:cNvSpPr>
            <a:spLocks noGrp="1"/>
          </p:cNvSpPr>
          <p:nvPr>
            <p:ph type="body" sz="quarter" idx="10" hasCustomPrompt="1"/>
          </p:nvPr>
        </p:nvSpPr>
        <p:spPr>
          <a:xfrm>
            <a:off x="4276366" y="3012980"/>
            <a:ext cx="6228922" cy="1439368"/>
          </a:xfrm>
        </p:spPr>
        <p:txBody>
          <a:bodyPr wrap="square">
            <a:spAutoFit/>
          </a:bodyPr>
          <a:lstStyle>
            <a:lvl1pPr marL="0" indent="0">
              <a:buNone/>
              <a:defRPr sz="4400" b="1" spc="0">
                <a:solidFill>
                  <a:srgbClr val="44505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Section Slide</a:t>
            </a:r>
          </a:p>
          <a:p>
            <a:pPr lvl="0"/>
            <a:r>
              <a:rPr lang="en-GB"/>
              <a:t>Option 2 - Insert Title</a:t>
            </a:r>
          </a:p>
        </p:txBody>
      </p:sp>
      <p:pic>
        <p:nvPicPr>
          <p:cNvPr id="2" name="Graphic 1" descr="Ulster University logo">
            <a:extLst>
              <a:ext uri="{FF2B5EF4-FFF2-40B4-BE49-F238E27FC236}">
                <a16:creationId xmlns:a16="http://schemas.microsoft.com/office/drawing/2014/main" id="{095A8E66-EBC6-6E9B-8170-3DD2B8241F3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22008952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D467E03-559A-93D9-B980-9586983A9CCC}"/>
              </a:ext>
            </a:extLst>
          </p:cNvPr>
          <p:cNvSpPr>
            <a:spLocks noGrp="1"/>
          </p:cNvSpPr>
          <p:nvPr>
            <p:ph type="body" sz="quarter" idx="10" hasCustomPrompt="1"/>
          </p:nvPr>
        </p:nvSpPr>
        <p:spPr>
          <a:xfrm>
            <a:off x="4276366" y="3012980"/>
            <a:ext cx="6228922" cy="1439368"/>
          </a:xfrm>
        </p:spPr>
        <p:txBody>
          <a:bodyPr wrap="square">
            <a:spAutoFit/>
          </a:bodyPr>
          <a:lstStyle>
            <a:lvl1pPr marL="0" indent="0">
              <a:buNone/>
              <a:defRPr sz="44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Section Slide</a:t>
            </a:r>
          </a:p>
          <a:p>
            <a:pPr lvl="0"/>
            <a:r>
              <a:rPr lang="en-GB"/>
              <a:t>Option 3 - Insert Title</a:t>
            </a:r>
          </a:p>
        </p:txBody>
      </p:sp>
      <p:pic>
        <p:nvPicPr>
          <p:cNvPr id="2" name="Graphic 1" descr="Ulster University logo">
            <a:extLst>
              <a:ext uri="{FF2B5EF4-FFF2-40B4-BE49-F238E27FC236}">
                <a16:creationId xmlns:a16="http://schemas.microsoft.com/office/drawing/2014/main" id="{C7601157-858B-AF25-B15E-914205A018B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5344984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D467E03-559A-93D9-B980-9586983A9CCC}"/>
              </a:ext>
            </a:extLst>
          </p:cNvPr>
          <p:cNvSpPr>
            <a:spLocks noGrp="1"/>
          </p:cNvSpPr>
          <p:nvPr>
            <p:ph type="body" sz="quarter" idx="10" hasCustomPrompt="1"/>
          </p:nvPr>
        </p:nvSpPr>
        <p:spPr>
          <a:xfrm>
            <a:off x="4276366" y="3012980"/>
            <a:ext cx="6228922" cy="1439368"/>
          </a:xfrm>
        </p:spPr>
        <p:txBody>
          <a:bodyPr wrap="square">
            <a:spAutoFit/>
          </a:bodyPr>
          <a:lstStyle>
            <a:lvl1pPr marL="0" indent="0">
              <a:buNone/>
              <a:defRPr sz="4400" b="1" spc="0">
                <a:solidFill>
                  <a:srgbClr val="44505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Section Slide</a:t>
            </a:r>
          </a:p>
          <a:p>
            <a:pPr lvl="0"/>
            <a:r>
              <a:rPr lang="en-GB"/>
              <a:t>Option 4 - Insert Title</a:t>
            </a:r>
          </a:p>
        </p:txBody>
      </p:sp>
      <p:pic>
        <p:nvPicPr>
          <p:cNvPr id="2" name="Graphic 1" descr="Ulster University logo">
            <a:extLst>
              <a:ext uri="{FF2B5EF4-FFF2-40B4-BE49-F238E27FC236}">
                <a16:creationId xmlns:a16="http://schemas.microsoft.com/office/drawing/2014/main" id="{19525C9E-5A2C-9818-E651-8E0B5EF7A4F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70696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Slide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D467E03-559A-93D9-B980-9586983A9CCC}"/>
              </a:ext>
            </a:extLst>
          </p:cNvPr>
          <p:cNvSpPr>
            <a:spLocks noGrp="1"/>
          </p:cNvSpPr>
          <p:nvPr>
            <p:ph type="body" sz="quarter" idx="10" hasCustomPrompt="1"/>
          </p:nvPr>
        </p:nvSpPr>
        <p:spPr>
          <a:xfrm>
            <a:off x="4276366" y="3012980"/>
            <a:ext cx="6228922" cy="1439368"/>
          </a:xfrm>
        </p:spPr>
        <p:txBody>
          <a:bodyPr wrap="square">
            <a:spAutoFit/>
          </a:bodyPr>
          <a:lstStyle>
            <a:lvl1pPr marL="0" indent="0">
              <a:buNone/>
              <a:defRPr sz="44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Section Slide</a:t>
            </a:r>
          </a:p>
          <a:p>
            <a:pPr lvl="0"/>
            <a:r>
              <a:rPr lang="en-GB"/>
              <a:t>Option 5 - Insert Title</a:t>
            </a:r>
          </a:p>
        </p:txBody>
      </p:sp>
      <p:pic>
        <p:nvPicPr>
          <p:cNvPr id="5" name="Graphic 1" descr="Ulster University logo">
            <a:extLst>
              <a:ext uri="{FF2B5EF4-FFF2-40B4-BE49-F238E27FC236}">
                <a16:creationId xmlns:a16="http://schemas.microsoft.com/office/drawing/2014/main" id="{B031CD21-DD5C-77FC-D412-9ED7471A5F0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9056574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Slid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D467E03-559A-93D9-B980-9586983A9CCC}"/>
              </a:ext>
            </a:extLst>
          </p:cNvPr>
          <p:cNvSpPr>
            <a:spLocks noGrp="1"/>
          </p:cNvSpPr>
          <p:nvPr>
            <p:ph type="body" sz="quarter" idx="10" hasCustomPrompt="1"/>
          </p:nvPr>
        </p:nvSpPr>
        <p:spPr>
          <a:xfrm>
            <a:off x="4276366" y="3012980"/>
            <a:ext cx="6228922" cy="1439368"/>
          </a:xfrm>
        </p:spPr>
        <p:txBody>
          <a:bodyPr wrap="square">
            <a:spAutoFit/>
          </a:bodyPr>
          <a:lstStyle>
            <a:lvl1pPr marL="0" indent="0">
              <a:buNone/>
              <a:defRPr sz="4400" b="1" spc="0">
                <a:solidFill>
                  <a:srgbClr val="44505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Section Slide</a:t>
            </a:r>
          </a:p>
          <a:p>
            <a:pPr lvl="0"/>
            <a:r>
              <a:rPr lang="en-GB"/>
              <a:t>Option 6 - Insert Title</a:t>
            </a:r>
          </a:p>
        </p:txBody>
      </p:sp>
      <p:pic>
        <p:nvPicPr>
          <p:cNvPr id="2" name="Graphic 1" descr="Ulster University logo">
            <a:extLst>
              <a:ext uri="{FF2B5EF4-FFF2-40B4-BE49-F238E27FC236}">
                <a16:creationId xmlns:a16="http://schemas.microsoft.com/office/drawing/2014/main" id="{095A8E66-EBC6-6E9B-8170-3DD2B8241F3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6661834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Slide 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D467E03-559A-93D9-B980-9586983A9CCC}"/>
              </a:ext>
            </a:extLst>
          </p:cNvPr>
          <p:cNvSpPr>
            <a:spLocks noGrp="1"/>
          </p:cNvSpPr>
          <p:nvPr>
            <p:ph type="body" sz="quarter" idx="10" hasCustomPrompt="1"/>
          </p:nvPr>
        </p:nvSpPr>
        <p:spPr>
          <a:xfrm>
            <a:off x="4276366" y="3012980"/>
            <a:ext cx="6228922" cy="1439368"/>
          </a:xfrm>
        </p:spPr>
        <p:txBody>
          <a:bodyPr wrap="square">
            <a:spAutoFit/>
          </a:bodyPr>
          <a:lstStyle>
            <a:lvl1pPr marL="0" indent="0">
              <a:buNone/>
              <a:defRPr sz="44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Section Slide</a:t>
            </a:r>
          </a:p>
          <a:p>
            <a:pPr lvl="0"/>
            <a:r>
              <a:rPr lang="en-GB"/>
              <a:t>Option 7 - Insert Title</a:t>
            </a:r>
          </a:p>
        </p:txBody>
      </p:sp>
      <p:pic>
        <p:nvPicPr>
          <p:cNvPr id="2" name="Graphic 1" descr="Ulster University logo">
            <a:extLst>
              <a:ext uri="{FF2B5EF4-FFF2-40B4-BE49-F238E27FC236}">
                <a16:creationId xmlns:a16="http://schemas.microsoft.com/office/drawing/2014/main" id="{C7601157-858B-AF25-B15E-914205A018B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33275857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Slide 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D467E03-559A-93D9-B980-9586983A9CCC}"/>
              </a:ext>
            </a:extLst>
          </p:cNvPr>
          <p:cNvSpPr>
            <a:spLocks noGrp="1"/>
          </p:cNvSpPr>
          <p:nvPr>
            <p:ph type="body" sz="quarter" idx="10" hasCustomPrompt="1"/>
          </p:nvPr>
        </p:nvSpPr>
        <p:spPr>
          <a:xfrm>
            <a:off x="4276366" y="3012980"/>
            <a:ext cx="6228922" cy="1439368"/>
          </a:xfrm>
        </p:spPr>
        <p:txBody>
          <a:bodyPr wrap="square">
            <a:spAutoFit/>
          </a:bodyPr>
          <a:lstStyle>
            <a:lvl1pPr marL="0" indent="0">
              <a:buNone/>
              <a:defRPr sz="4400" b="1" spc="0">
                <a:solidFill>
                  <a:srgbClr val="44505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Section Slide</a:t>
            </a:r>
          </a:p>
          <a:p>
            <a:pPr lvl="0"/>
            <a:r>
              <a:rPr lang="en-GB"/>
              <a:t>Option 8 - Insert Title</a:t>
            </a:r>
          </a:p>
        </p:txBody>
      </p:sp>
      <p:pic>
        <p:nvPicPr>
          <p:cNvPr id="2" name="Graphic 1" descr="Ulster University logo">
            <a:extLst>
              <a:ext uri="{FF2B5EF4-FFF2-40B4-BE49-F238E27FC236}">
                <a16:creationId xmlns:a16="http://schemas.microsoft.com/office/drawing/2014/main" id="{19525C9E-5A2C-9818-E651-8E0B5EF7A4F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13380445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15"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liveringForDerry -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descr="Ulster University logo">
            <a:extLst>
              <a:ext uri="{FF2B5EF4-FFF2-40B4-BE49-F238E27FC236}">
                <a16:creationId xmlns:a16="http://schemas.microsoft.com/office/drawing/2014/main" id="{2DD63FCE-5624-A0C2-6B89-0398E3290DD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Tree>
    <p:extLst>
      <p:ext uri="{BB962C8B-B14F-4D97-AF65-F5344CB8AC3E}">
        <p14:creationId xmlns:p14="http://schemas.microsoft.com/office/powerpoint/2010/main" val="536642167"/>
      </p:ext>
    </p:extLst>
  </p:cSld>
  <p:clrMapOvr>
    <a:masterClrMapping/>
  </p:clrMapOvr>
  <p:extLst>
    <p:ext uri="{DCECCB84-F9BA-43D5-87BE-67443E8EF086}">
      <p15:sldGuideLst xmlns:p15="http://schemas.microsoft.com/office/powerpoint/2012/main">
        <p15:guide id="1" orient="horz" pos="2160">
          <p15:clr>
            <a:srgbClr val="FBAE40"/>
          </p15:clr>
        </p15:guide>
        <p15:guide id="2" pos="41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liveringForDerry - Text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descr="Ulster University logo">
            <a:extLst>
              <a:ext uri="{FF2B5EF4-FFF2-40B4-BE49-F238E27FC236}">
                <a16:creationId xmlns:a16="http://schemas.microsoft.com/office/drawing/2014/main" id="{2DD63FCE-5624-A0C2-6B89-0398E3290DD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4" name="Text Placeholder 8">
            <a:extLst>
              <a:ext uri="{FF2B5EF4-FFF2-40B4-BE49-F238E27FC236}">
                <a16:creationId xmlns:a16="http://schemas.microsoft.com/office/drawing/2014/main" id="{1509507C-5731-51D7-617F-8C982417A13B}"/>
              </a:ext>
            </a:extLst>
          </p:cNvPr>
          <p:cNvSpPr>
            <a:spLocks noGrp="1"/>
          </p:cNvSpPr>
          <p:nvPr>
            <p:ph type="body" sz="quarter" idx="11" hasCustomPrompt="1"/>
          </p:nvPr>
        </p:nvSpPr>
        <p:spPr>
          <a:xfrm>
            <a:off x="921273" y="2198128"/>
            <a:ext cx="10261967" cy="397032"/>
          </a:xfrm>
        </p:spPr>
        <p:txBody>
          <a:bodyPr wrap="square">
            <a:spAutoFit/>
          </a:bodyPr>
          <a:lstStyle>
            <a:lvl1pPr marL="0" indent="0">
              <a:buNone/>
              <a:defRPr sz="2200">
                <a:solidFill>
                  <a:schemeClr val="bg1"/>
                </a:solidFill>
              </a:defRPr>
            </a:lvl1pPr>
            <a:lvl2pPr>
              <a:defRPr sz="2400"/>
            </a:lvl2pPr>
            <a:lvl3pPr>
              <a:defRPr sz="2400"/>
            </a:lvl3pPr>
            <a:lvl4pPr>
              <a:defRPr sz="2400"/>
            </a:lvl4pPr>
            <a:lvl5pPr>
              <a:defRPr sz="2400"/>
            </a:lvl5pPr>
          </a:lstStyle>
          <a:p>
            <a:pPr lvl="0"/>
            <a:r>
              <a:rPr lang="en-GB"/>
              <a:t>Body copy to be inserted here.</a:t>
            </a:r>
          </a:p>
        </p:txBody>
      </p:sp>
      <p:sp>
        <p:nvSpPr>
          <p:cNvPr id="6" name="Text Placeholder 4">
            <a:extLst>
              <a:ext uri="{FF2B5EF4-FFF2-40B4-BE49-F238E27FC236}">
                <a16:creationId xmlns:a16="http://schemas.microsoft.com/office/drawing/2014/main" id="{FECC3315-76E0-7329-7861-B5443F031C64}"/>
              </a:ext>
            </a:extLst>
          </p:cNvPr>
          <p:cNvSpPr>
            <a:spLocks noGrp="1"/>
          </p:cNvSpPr>
          <p:nvPr>
            <p:ph type="body" sz="quarter" idx="10" hasCustomPrompt="1"/>
          </p:nvPr>
        </p:nvSpPr>
        <p:spPr>
          <a:xfrm>
            <a:off x="921274" y="658687"/>
            <a:ext cx="6868314" cy="1200329"/>
          </a:xfrm>
        </p:spPr>
        <p:txBody>
          <a:bodyPr wrap="square">
            <a:spAutoFit/>
          </a:bodyPr>
          <a:lstStyle>
            <a:lvl1pPr marL="0" indent="0">
              <a:buNone/>
              <a:defRPr sz="4000" b="1" spc="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Delivering For Derry</a:t>
            </a:r>
            <a:br>
              <a:rPr lang="en-GB"/>
            </a:br>
            <a:r>
              <a:rPr lang="en-GB"/>
              <a:t>Text Slide 1 – Insert Title</a:t>
            </a:r>
          </a:p>
        </p:txBody>
      </p:sp>
    </p:spTree>
    <p:extLst>
      <p:ext uri="{BB962C8B-B14F-4D97-AF65-F5344CB8AC3E}">
        <p14:creationId xmlns:p14="http://schemas.microsoft.com/office/powerpoint/2010/main" val="1404007716"/>
      </p:ext>
    </p:extLst>
  </p:cSld>
  <p:clrMapOvr>
    <a:masterClrMapping/>
  </p:clrMapOvr>
  <p:extLst>
    <p:ext uri="{DCECCB84-F9BA-43D5-87BE-67443E8EF086}">
      <p15:sldGuideLst xmlns:p15="http://schemas.microsoft.com/office/powerpoint/2012/main">
        <p15:guide id="1" orient="horz" pos="2160">
          <p15:clr>
            <a:srgbClr val="FBAE40"/>
          </p15:clr>
        </p15:guide>
        <p15:guide id="2" pos="41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eliveringForDerry - Text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raphic 1" descr="Ulster University logo">
            <a:extLst>
              <a:ext uri="{FF2B5EF4-FFF2-40B4-BE49-F238E27FC236}">
                <a16:creationId xmlns:a16="http://schemas.microsoft.com/office/drawing/2014/main" id="{C26DAC6C-DB31-3B63-F46D-C1D596FA116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43305" y="564405"/>
            <a:ext cx="1639936" cy="904887"/>
          </a:xfrm>
          <a:prstGeom prst="rect">
            <a:avLst/>
          </a:prstGeom>
        </p:spPr>
      </p:pic>
      <p:sp>
        <p:nvSpPr>
          <p:cNvPr id="4" name="Text Placeholder 8">
            <a:extLst>
              <a:ext uri="{FF2B5EF4-FFF2-40B4-BE49-F238E27FC236}">
                <a16:creationId xmlns:a16="http://schemas.microsoft.com/office/drawing/2014/main" id="{4EFDAE72-7996-A4E7-860B-11539935A76A}"/>
              </a:ext>
            </a:extLst>
          </p:cNvPr>
          <p:cNvSpPr>
            <a:spLocks noGrp="1"/>
          </p:cNvSpPr>
          <p:nvPr>
            <p:ph type="body" sz="quarter" idx="11" hasCustomPrompt="1"/>
          </p:nvPr>
        </p:nvSpPr>
        <p:spPr>
          <a:xfrm>
            <a:off x="921273" y="2198128"/>
            <a:ext cx="10261967" cy="397032"/>
          </a:xfrm>
        </p:spPr>
        <p:txBody>
          <a:bodyPr wrap="square">
            <a:spAutoFit/>
          </a:bodyPr>
          <a:lstStyle>
            <a:lvl1pPr marL="0" indent="0">
              <a:buNone/>
              <a:defRPr sz="2200">
                <a:solidFill>
                  <a:schemeClr val="accent1"/>
                </a:solidFill>
              </a:defRPr>
            </a:lvl1pPr>
            <a:lvl2pPr>
              <a:defRPr sz="2400"/>
            </a:lvl2pPr>
            <a:lvl3pPr>
              <a:defRPr sz="2400"/>
            </a:lvl3pPr>
            <a:lvl4pPr>
              <a:defRPr sz="2400"/>
            </a:lvl4pPr>
            <a:lvl5pPr>
              <a:defRPr sz="2400"/>
            </a:lvl5pPr>
          </a:lstStyle>
          <a:p>
            <a:pPr lvl="0"/>
            <a:r>
              <a:rPr lang="en-GB"/>
              <a:t>Body copy to be inserted here.</a:t>
            </a:r>
          </a:p>
        </p:txBody>
      </p:sp>
      <p:sp>
        <p:nvSpPr>
          <p:cNvPr id="5" name="Text Placeholder 4">
            <a:extLst>
              <a:ext uri="{FF2B5EF4-FFF2-40B4-BE49-F238E27FC236}">
                <a16:creationId xmlns:a16="http://schemas.microsoft.com/office/drawing/2014/main" id="{9A7848DF-3CE7-C49F-2121-45F55D78A653}"/>
              </a:ext>
            </a:extLst>
          </p:cNvPr>
          <p:cNvSpPr>
            <a:spLocks noGrp="1"/>
          </p:cNvSpPr>
          <p:nvPr>
            <p:ph type="body" sz="quarter" idx="10" hasCustomPrompt="1"/>
          </p:nvPr>
        </p:nvSpPr>
        <p:spPr>
          <a:xfrm>
            <a:off x="921274" y="658687"/>
            <a:ext cx="6868314" cy="1200329"/>
          </a:xfrm>
        </p:spPr>
        <p:txBody>
          <a:bodyPr wrap="square">
            <a:spAutoFit/>
          </a:bodyPr>
          <a:lstStyle>
            <a:lvl1pPr marL="0" indent="0">
              <a:buNone/>
              <a:defRPr sz="4000" b="1" spc="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Delivering For Derry</a:t>
            </a:r>
            <a:br>
              <a:rPr lang="en-GB"/>
            </a:br>
            <a:r>
              <a:rPr lang="en-GB"/>
              <a:t>Text Slide 2 – Insert Title</a:t>
            </a:r>
          </a:p>
        </p:txBody>
      </p:sp>
    </p:spTree>
    <p:extLst>
      <p:ext uri="{BB962C8B-B14F-4D97-AF65-F5344CB8AC3E}">
        <p14:creationId xmlns:p14="http://schemas.microsoft.com/office/powerpoint/2010/main" val="894932735"/>
      </p:ext>
    </p:extLst>
  </p:cSld>
  <p:clrMapOvr>
    <a:masterClrMapping/>
  </p:clrMapOvr>
  <p:extLst>
    <p:ext uri="{DCECCB84-F9BA-43D5-87BE-67443E8EF086}">
      <p15:sldGuideLst xmlns:p15="http://schemas.microsoft.com/office/powerpoint/2012/main">
        <p15:guide id="1" orient="horz" pos="2160">
          <p15:clr>
            <a:srgbClr val="FBAE40"/>
          </p15:clr>
        </p15:guide>
        <p15:guide id="2" pos="41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rest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4130423"/>
      </p:ext>
    </p:extLst>
  </p:cSld>
  <p:clrMapOvr>
    <a:masterClrMapping/>
  </p:clrMapOvr>
  <p:extLst>
    <p:ext uri="{DCECCB84-F9BA-43D5-87BE-67443E8EF086}">
      <p15:sldGuideLst xmlns:p15="http://schemas.microsoft.com/office/powerpoint/2012/main">
        <p15:guide id="1" orient="horz" pos="2160">
          <p15:clr>
            <a:srgbClr val="FBAE40"/>
          </p15:clr>
        </p15:guide>
        <p15:guide id="2" pos="41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DBB629-E7DB-A875-44A1-1B8D09736058}"/>
              </a:ext>
            </a:extLst>
          </p:cNvPr>
          <p:cNvPicPr>
            <a:picLocks noChangeAspect="1"/>
          </p:cNvPicPr>
          <p:nvPr userDrawn="1"/>
        </p:nvPicPr>
        <p:blipFill>
          <a:blip r:embed="rId2"/>
          <a:srcRect/>
          <a:stretch/>
        </p:blipFill>
        <p:spPr>
          <a:xfrm>
            <a:off x="0" y="530"/>
            <a:ext cx="12192000" cy="6856941"/>
          </a:xfrm>
          <a:prstGeom prst="rect">
            <a:avLst/>
          </a:prstGeom>
        </p:spPr>
      </p:pic>
      <p:sp>
        <p:nvSpPr>
          <p:cNvPr id="13" name="Subtitle 2">
            <a:extLst>
              <a:ext uri="{FF2B5EF4-FFF2-40B4-BE49-F238E27FC236}">
                <a16:creationId xmlns:a16="http://schemas.microsoft.com/office/drawing/2014/main" id="{DDF773ED-8C89-FD4C-6E8D-F9F79C6B5F76}"/>
              </a:ext>
            </a:extLst>
          </p:cNvPr>
          <p:cNvSpPr>
            <a:spLocks noGrp="1"/>
          </p:cNvSpPr>
          <p:nvPr>
            <p:ph type="subTitle" idx="1" hasCustomPrompt="1"/>
          </p:nvPr>
        </p:nvSpPr>
        <p:spPr>
          <a:xfrm>
            <a:off x="941756" y="5339231"/>
            <a:ext cx="4750292" cy="1056910"/>
          </a:xfrm>
          <a:noFill/>
        </p:spPr>
        <p:txBody>
          <a:bodyPr>
            <a:normAutofit/>
          </a:bodyPr>
          <a:lstStyle>
            <a:lvl1pPr marL="0" indent="0" algn="l">
              <a:buNone/>
              <a:defRPr sz="2666" b="0" i="0">
                <a:solidFill>
                  <a:srgbClr val="091B30"/>
                </a:solidFill>
                <a:latin typeface="Arial" panose="020B0604020202020204" pitchFamily="34" charset="0"/>
                <a:cs typeface="Arial" panose="020B0604020202020204" pitchFamily="34" charset="0"/>
              </a:defRPr>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Subtitle with further information</a:t>
            </a:r>
          </a:p>
        </p:txBody>
      </p:sp>
      <p:sp>
        <p:nvSpPr>
          <p:cNvPr id="17" name="Rectangle 16">
            <a:extLst>
              <a:ext uri="{FF2B5EF4-FFF2-40B4-BE49-F238E27FC236}">
                <a16:creationId xmlns:a16="http://schemas.microsoft.com/office/drawing/2014/main" id="{7A033429-8F45-C40A-9EF5-3C4D758313EF}"/>
              </a:ext>
            </a:extLst>
          </p:cNvPr>
          <p:cNvSpPr/>
          <p:nvPr userDrawn="1"/>
        </p:nvSpPr>
        <p:spPr>
          <a:xfrm>
            <a:off x="941760" y="2198575"/>
            <a:ext cx="3684028" cy="884409"/>
          </a:xfrm>
          <a:prstGeom prst="rect">
            <a:avLst/>
          </a:prstGeom>
          <a:solidFill>
            <a:srgbClr val="1A42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 name="Rectangle 17">
            <a:extLst>
              <a:ext uri="{FF2B5EF4-FFF2-40B4-BE49-F238E27FC236}">
                <a16:creationId xmlns:a16="http://schemas.microsoft.com/office/drawing/2014/main" id="{AFCC8757-2277-1E21-9DE7-59F01FEA91CC}"/>
              </a:ext>
            </a:extLst>
          </p:cNvPr>
          <p:cNvSpPr/>
          <p:nvPr userDrawn="1"/>
        </p:nvSpPr>
        <p:spPr>
          <a:xfrm>
            <a:off x="941759" y="4128677"/>
            <a:ext cx="4750289" cy="884409"/>
          </a:xfrm>
          <a:prstGeom prst="rect">
            <a:avLst/>
          </a:prstGeom>
          <a:solidFill>
            <a:srgbClr val="1A42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 name="Rectangle 18">
            <a:extLst>
              <a:ext uri="{FF2B5EF4-FFF2-40B4-BE49-F238E27FC236}">
                <a16:creationId xmlns:a16="http://schemas.microsoft.com/office/drawing/2014/main" id="{F3AB594D-A7E9-A49E-B127-656D2AE10795}"/>
              </a:ext>
            </a:extLst>
          </p:cNvPr>
          <p:cNvSpPr/>
          <p:nvPr userDrawn="1"/>
        </p:nvSpPr>
        <p:spPr>
          <a:xfrm>
            <a:off x="941759" y="3168287"/>
            <a:ext cx="6755935" cy="8844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 name="Title 1">
            <a:extLst>
              <a:ext uri="{FF2B5EF4-FFF2-40B4-BE49-F238E27FC236}">
                <a16:creationId xmlns:a16="http://schemas.microsoft.com/office/drawing/2014/main" id="{DBA5CF94-E18B-504C-5D48-619237357466}"/>
              </a:ext>
            </a:extLst>
          </p:cNvPr>
          <p:cNvSpPr>
            <a:spLocks noGrp="1"/>
          </p:cNvSpPr>
          <p:nvPr>
            <p:ph type="ctrTitle" hasCustomPrompt="1"/>
          </p:nvPr>
        </p:nvSpPr>
        <p:spPr>
          <a:xfrm>
            <a:off x="941760" y="2191831"/>
            <a:ext cx="6839606" cy="2871834"/>
          </a:xfrm>
        </p:spPr>
        <p:txBody>
          <a:bodyPr lIns="90000" anchor="b">
            <a:noAutofit/>
          </a:bodyPr>
          <a:lstStyle>
            <a:lvl1pPr algn="l">
              <a:lnSpc>
                <a:spcPct val="100000"/>
              </a:lnSpc>
              <a:defRPr sz="6399" b="1" i="0">
                <a:solidFill>
                  <a:schemeClr val="bg1"/>
                </a:solidFill>
                <a:latin typeface="Arial" panose="020B0604020202020204" pitchFamily="34" charset="0"/>
                <a:cs typeface="Arial" panose="020B0604020202020204" pitchFamily="34" charset="0"/>
              </a:defRPr>
            </a:lvl1pPr>
          </a:lstStyle>
          <a:p>
            <a:r>
              <a:rPr lang="en-GB"/>
              <a:t>Connect: </a:t>
            </a:r>
            <a:r>
              <a:rPr lang="en-GB">
                <a:solidFill>
                  <a:srgbClr val="091B30"/>
                </a:solidFill>
              </a:rPr>
              <a:t>Learning Matters </a:t>
            </a:r>
            <a:r>
              <a:rPr lang="en-GB"/>
              <a:t>Community</a:t>
            </a:r>
            <a:endParaRPr lang="en-US"/>
          </a:p>
        </p:txBody>
      </p:sp>
    </p:spTree>
    <p:extLst>
      <p:ext uri="{BB962C8B-B14F-4D97-AF65-F5344CB8AC3E}">
        <p14:creationId xmlns:p14="http://schemas.microsoft.com/office/powerpoint/2010/main" val="289529786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FC3919-38C4-6B45-A6E9-70C35211EA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2DF0E89-ED38-0448-8C49-D8B27EE021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82477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8" r:id="rId3"/>
    <p:sldLayoutId id="2147483687" r:id="rId4"/>
    <p:sldLayoutId id="2147483688" r:id="rId5"/>
    <p:sldLayoutId id="2147483679" r:id="rId6"/>
    <p:sldLayoutId id="2147483689" r:id="rId7"/>
    <p:sldLayoutId id="2147483690" r:id="rId8"/>
    <p:sldLayoutId id="2147483691" r:id="rId9"/>
    <p:sldLayoutId id="2147483692" r:id="rId10"/>
    <p:sldLayoutId id="2147483676" r:id="rId11"/>
    <p:sldLayoutId id="2147483674" r:id="rId12"/>
    <p:sldLayoutId id="2147483661" r:id="rId13"/>
    <p:sldLayoutId id="2147483675" r:id="rId14"/>
    <p:sldLayoutId id="2147483693" r:id="rId15"/>
    <p:sldLayoutId id="2147483694" r:id="rId16"/>
    <p:sldLayoutId id="2147483677" r:id="rId17"/>
    <p:sldLayoutId id="2147483695" r:id="rId18"/>
    <p:sldLayoutId id="2147483696" r:id="rId19"/>
    <p:sldLayoutId id="2147483672" r:id="rId20"/>
    <p:sldLayoutId id="2147483697" r:id="rId21"/>
    <p:sldLayoutId id="2147483698" r:id="rId22"/>
    <p:sldLayoutId id="2147483686" r:id="rId23"/>
    <p:sldLayoutId id="2147483699" r:id="rId24"/>
    <p:sldLayoutId id="2147483700" r:id="rId25"/>
    <p:sldLayoutId id="2147483701" r:id="rId26"/>
    <p:sldLayoutId id="2147483702" r:id="rId27"/>
    <p:sldLayoutId id="2147483703" r:id="rId28"/>
    <p:sldLayoutId id="2147483704" r:id="rId29"/>
    <p:sldLayoutId id="2147483705" r:id="rId30"/>
    <p:sldLayoutId id="2147483707" r:id="rId31"/>
    <p:sldLayoutId id="2147483706" r:id="rId32"/>
    <p:sldLayoutId id="2147483708" r:id="rId33"/>
    <p:sldLayoutId id="2147483709" r:id="rId34"/>
    <p:sldLayoutId id="2147483711"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0.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0.xml"/><Relationship Id="rId5" Type="http://schemas.openxmlformats.org/officeDocument/2006/relationships/image" Target="../media/image49.jpe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1.xml"/><Relationship Id="rId4" Type="http://schemas.openxmlformats.org/officeDocument/2006/relationships/image" Target="../media/image52.jpe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1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2.xml"/><Relationship Id="rId4" Type="http://schemas.openxmlformats.org/officeDocument/2006/relationships/image" Target="../media/image64.jpeg"/></Relationships>
</file>

<file path=ppt/slides/_rels/slide2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1.xml"/><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1.xml"/><Relationship Id="rId5" Type="http://schemas.openxmlformats.org/officeDocument/2006/relationships/image" Target="../media/image76.jpeg"/><Relationship Id="rId4" Type="http://schemas.openxmlformats.org/officeDocument/2006/relationships/image" Target="../media/image75.jpeg"/></Relationships>
</file>

<file path=ppt/slides/_rels/slide2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75DA5F-1F48-3A3C-F41B-2681EE36CD9D}"/>
              </a:ext>
            </a:extLst>
          </p:cNvPr>
          <p:cNvSpPr>
            <a:spLocks noGrp="1"/>
          </p:cNvSpPr>
          <p:nvPr>
            <p:ph type="ctrTitle"/>
          </p:nvPr>
        </p:nvSpPr>
        <p:spPr/>
        <p:txBody>
          <a:bodyPr/>
          <a:lstStyle/>
          <a:p>
            <a:r>
              <a:rPr lang="en-US"/>
              <a:t>Connect: </a:t>
            </a:r>
            <a:r>
              <a:rPr lang="en-US">
                <a:solidFill>
                  <a:srgbClr val="091B30"/>
                </a:solidFill>
              </a:rPr>
              <a:t>Learning Matters </a:t>
            </a:r>
            <a:r>
              <a:rPr lang="en-US"/>
              <a:t>Community</a:t>
            </a:r>
          </a:p>
        </p:txBody>
      </p:sp>
      <p:sp>
        <p:nvSpPr>
          <p:cNvPr id="2" name="Subtitle 1">
            <a:extLst>
              <a:ext uri="{FF2B5EF4-FFF2-40B4-BE49-F238E27FC236}">
                <a16:creationId xmlns:a16="http://schemas.microsoft.com/office/drawing/2014/main" id="{FA9B4C4C-8F4F-74E9-8F92-9D4A07BDCD3F}"/>
              </a:ext>
            </a:extLst>
          </p:cNvPr>
          <p:cNvSpPr>
            <a:spLocks noGrp="1"/>
          </p:cNvSpPr>
          <p:nvPr>
            <p:ph type="subTitle" idx="1"/>
          </p:nvPr>
        </p:nvSpPr>
        <p:spPr>
          <a:xfrm>
            <a:off x="941760" y="5509615"/>
            <a:ext cx="5948902" cy="1616741"/>
          </a:xfrm>
        </p:spPr>
        <p:txBody>
          <a:bodyPr>
            <a:normAutofit/>
          </a:bodyPr>
          <a:lstStyle/>
          <a:p>
            <a:r>
              <a:rPr lang="en-US" sz="3200" b="1"/>
              <a:t>Learning Matters Festival </a:t>
            </a:r>
          </a:p>
          <a:p>
            <a:r>
              <a:rPr lang="en-US"/>
              <a:t>13 January 2026</a:t>
            </a:r>
          </a:p>
        </p:txBody>
      </p:sp>
    </p:spTree>
    <p:extLst>
      <p:ext uri="{BB962C8B-B14F-4D97-AF65-F5344CB8AC3E}">
        <p14:creationId xmlns:p14="http://schemas.microsoft.com/office/powerpoint/2010/main" val="4213641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roup of people standing outside a building&#10;&#10;AI-generated content may be incorrect.">
            <a:extLst>
              <a:ext uri="{FF2B5EF4-FFF2-40B4-BE49-F238E27FC236}">
                <a16:creationId xmlns:a16="http://schemas.microsoft.com/office/drawing/2014/main" id="{CC2F7610-240E-EFD8-D260-EB8BE32C878D}"/>
              </a:ext>
            </a:extLst>
          </p:cNvPr>
          <p:cNvPicPr>
            <a:picLocks noGrp="1" noChangeAspect="1"/>
          </p:cNvPicPr>
          <p:nvPr>
            <p:ph type="pic" sz="quarter" idx="13"/>
          </p:nvPr>
        </p:nvPicPr>
        <p:blipFill>
          <a:blip r:embed="rId2"/>
          <a:srcRect l="905" r="905"/>
          <a:stretch>
            <a:fillRect/>
          </a:stretch>
        </p:blipFill>
        <p:spPr/>
      </p:pic>
      <p:sp>
        <p:nvSpPr>
          <p:cNvPr id="3" name="Text Placeholder 2">
            <a:extLst>
              <a:ext uri="{FF2B5EF4-FFF2-40B4-BE49-F238E27FC236}">
                <a16:creationId xmlns:a16="http://schemas.microsoft.com/office/drawing/2014/main" id="{02EB7A22-CD83-9CED-BD5C-8874D37661B7}"/>
              </a:ext>
            </a:extLst>
          </p:cNvPr>
          <p:cNvSpPr>
            <a:spLocks noGrp="1"/>
          </p:cNvSpPr>
          <p:nvPr>
            <p:ph type="body" sz="quarter" idx="10"/>
          </p:nvPr>
        </p:nvSpPr>
        <p:spPr>
          <a:xfrm>
            <a:off x="8050793" y="4831094"/>
            <a:ext cx="3621401" cy="1421928"/>
          </a:xfrm>
        </p:spPr>
        <p:txBody>
          <a:bodyPr/>
          <a:lstStyle/>
          <a:p>
            <a:r>
              <a:rPr lang="en-GB"/>
              <a:t>Welcome to Learning Matters Festival 2026</a:t>
            </a:r>
          </a:p>
        </p:txBody>
      </p:sp>
    </p:spTree>
    <p:extLst>
      <p:ext uri="{BB962C8B-B14F-4D97-AF65-F5344CB8AC3E}">
        <p14:creationId xmlns:p14="http://schemas.microsoft.com/office/powerpoint/2010/main" val="3014564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38040C-0C09-0135-613A-AF59AE3E5A5C}"/>
              </a:ext>
            </a:extLst>
          </p:cNvPr>
          <p:cNvSpPr>
            <a:spLocks noGrp="1"/>
          </p:cNvSpPr>
          <p:nvPr>
            <p:ph type="body" sz="quarter" idx="10"/>
          </p:nvPr>
        </p:nvSpPr>
        <p:spPr>
          <a:xfrm>
            <a:off x="201100" y="644426"/>
            <a:ext cx="5894900" cy="5975995"/>
          </a:xfrm>
        </p:spPr>
        <p:txBody>
          <a:bodyPr vert="horz" wrap="square" lIns="91440" tIns="45720" rIns="91440" bIns="45720" rtlCol="0" anchor="t">
            <a:spAutoFit/>
          </a:bodyPr>
          <a:lstStyle/>
          <a:p>
            <a:r>
              <a:rPr lang="en-GB" sz="2800" dirty="0">
                <a:latin typeface="Aptos Display" panose="020B0004020202020204" pitchFamily="34" charset="0"/>
              </a:rPr>
              <a:t>Ecologies of Care </a:t>
            </a:r>
          </a:p>
          <a:p>
            <a:r>
              <a:rPr lang="en-GB" sz="2800" dirty="0">
                <a:latin typeface="Aptos Display" panose="020B0004020202020204" pitchFamily="34" charset="0"/>
              </a:rPr>
              <a:t>in the Studio Classroom </a:t>
            </a:r>
            <a:endParaRPr lang="en-GB" sz="2800" dirty="0">
              <a:latin typeface="Aptos Display" panose="020B0004020202020204" pitchFamily="34" charset="0"/>
              <a:cs typeface="Arial"/>
            </a:endParaRPr>
          </a:p>
          <a:p>
            <a:endParaRPr lang="en-GB" sz="2800" dirty="0">
              <a:latin typeface="Aptos Display" panose="020B0004020202020204" pitchFamily="34" charset="0"/>
              <a:cs typeface="Arial"/>
            </a:endParaRPr>
          </a:p>
          <a:p>
            <a:r>
              <a:rPr lang="en-GB" sz="2800" b="0" dirty="0">
                <a:latin typeface="Aptos Display" panose="020B0004020202020204" pitchFamily="34" charset="0"/>
              </a:rPr>
              <a:t>Learning environments as supports for wellness, persistence and flourishing</a:t>
            </a:r>
            <a:endParaRPr lang="en-GB" sz="2800" b="0" dirty="0">
              <a:latin typeface="Aptos Display" panose="020B0004020202020204" pitchFamily="34" charset="0"/>
              <a:cs typeface="Arial"/>
            </a:endParaRPr>
          </a:p>
          <a:p>
            <a:endParaRPr lang="en-GB" sz="2800" dirty="0">
              <a:latin typeface="Aptos Display" panose="020B0004020202020204" pitchFamily="34" charset="0"/>
              <a:cs typeface="Arial"/>
            </a:endParaRPr>
          </a:p>
          <a:p>
            <a:r>
              <a:rPr lang="en-GB" sz="2800" dirty="0">
                <a:latin typeface="Aptos Display" panose="020B0004020202020204" pitchFamily="34" charset="0"/>
                <a:cs typeface="Arial"/>
              </a:rPr>
              <a:t>A studio is a place for the production of potential and enterprise, the making of oneself within a space of curiosity and intention</a:t>
            </a:r>
            <a:endParaRPr lang="en-GB" sz="3200" dirty="0">
              <a:cs typeface="Arial"/>
            </a:endParaRPr>
          </a:p>
          <a:p>
            <a:endParaRPr lang="en-GB" dirty="0"/>
          </a:p>
          <a:p>
            <a:endParaRPr lang="en-GB" dirty="0">
              <a:cs typeface="Arial"/>
            </a:endParaRPr>
          </a:p>
        </p:txBody>
      </p:sp>
      <p:pic>
        <p:nvPicPr>
          <p:cNvPr id="2" name="Picture 1" descr="A group of flowers and leaves&#10;&#10;AI-generated content may be incorrect.">
            <a:extLst>
              <a:ext uri="{FF2B5EF4-FFF2-40B4-BE49-F238E27FC236}">
                <a16:creationId xmlns:a16="http://schemas.microsoft.com/office/drawing/2014/main" id="{649B7DD1-BF17-48BF-95A9-7E83A83F4D41}"/>
              </a:ext>
            </a:extLst>
          </p:cNvPr>
          <p:cNvPicPr>
            <a:picLocks noChangeAspect="1"/>
          </p:cNvPicPr>
          <p:nvPr/>
        </p:nvPicPr>
        <p:blipFill>
          <a:blip r:embed="rId2"/>
          <a:stretch>
            <a:fillRect/>
          </a:stretch>
        </p:blipFill>
        <p:spPr>
          <a:xfrm>
            <a:off x="6600949" y="142430"/>
            <a:ext cx="5361919" cy="5580653"/>
          </a:xfrm>
          <a:prstGeom prst="rect">
            <a:avLst/>
          </a:prstGeom>
        </p:spPr>
      </p:pic>
    </p:spTree>
    <p:extLst>
      <p:ext uri="{BB962C8B-B14F-4D97-AF65-F5344CB8AC3E}">
        <p14:creationId xmlns:p14="http://schemas.microsoft.com/office/powerpoint/2010/main" val="3099169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7FE04C6-6EFA-B6D0-1458-18BDC2090CF7}"/>
              </a:ext>
            </a:extLst>
          </p:cNvPr>
          <p:cNvSpPr>
            <a:spLocks noGrp="1"/>
          </p:cNvSpPr>
          <p:nvPr>
            <p:ph type="pic" sz="quarter" idx="12"/>
          </p:nvPr>
        </p:nvSpPr>
        <p:spPr>
          <a:xfrm>
            <a:off x="266003" y="770882"/>
            <a:ext cx="6096000" cy="6858000"/>
          </a:xfrm>
        </p:spPr>
        <p:txBody>
          <a:bodyPr>
            <a:normAutofit/>
          </a:bodyPr>
          <a:lstStyle/>
          <a:p>
            <a:r>
              <a:rPr lang="en-GB" sz="2000" b="1" dirty="0">
                <a:latin typeface="Aptos Display" panose="020B0004020202020204" pitchFamily="34" charset="0"/>
              </a:rPr>
              <a:t>An ecology of care in higher education is an environment which bestows a comfort zone and public homeplace.</a:t>
            </a:r>
            <a:endParaRPr lang="en-GB" sz="2000" dirty="0">
              <a:latin typeface="Aptos Display" panose="020B0004020202020204" pitchFamily="34" charset="0"/>
            </a:endParaRPr>
          </a:p>
          <a:p>
            <a:r>
              <a:rPr lang="en-GB" sz="2000" b="1" dirty="0">
                <a:latin typeface="Aptos Display" panose="020B0004020202020204" pitchFamily="34" charset="0"/>
              </a:rPr>
              <a:t>The boundary between public education and private life is no longer clearly defined</a:t>
            </a:r>
            <a:r>
              <a:rPr lang="en-GB" sz="2000" dirty="0">
                <a:latin typeface="Aptos Display" panose="020B0004020202020204" pitchFamily="34" charset="0"/>
              </a:rPr>
              <a:t>, considering the prevalence of online learning (both online teaching and online learning environments). </a:t>
            </a:r>
          </a:p>
          <a:p>
            <a:r>
              <a:rPr lang="en-GB" sz="2000" dirty="0">
                <a:latin typeface="Aptos Display" panose="020B0004020202020204" pitchFamily="34" charset="0"/>
              </a:rPr>
              <a:t>Homework is an essential component of learning.</a:t>
            </a:r>
          </a:p>
          <a:p>
            <a:r>
              <a:rPr lang="en-GB" sz="2000" b="1" dirty="0">
                <a:latin typeface="Aptos Display" panose="020B0004020202020204" pitchFamily="34" charset="0"/>
              </a:rPr>
              <a:t>A university enters the homes and lives of learners, but can learners feel at home at university? </a:t>
            </a:r>
          </a:p>
          <a:p>
            <a:r>
              <a:rPr lang="en-GB" sz="2000" dirty="0">
                <a:latin typeface="Aptos Display" panose="020B0004020202020204" pitchFamily="34" charset="0"/>
              </a:rPr>
              <a:t>This action research identifies the potential of classroom displays, as interactive scenery, to act as nurturing environments composed of learners’ life materials, objects from home, projects, refreshments and natural materials</a:t>
            </a:r>
            <a:r>
              <a:rPr lang="en-GB" sz="2000" dirty="0"/>
              <a:t>. </a:t>
            </a:r>
            <a:endParaRPr lang="en-US" sz="2000" dirty="0"/>
          </a:p>
        </p:txBody>
      </p:sp>
      <p:pic>
        <p:nvPicPr>
          <p:cNvPr id="14" name="Picture Placeholder 13" descr="A table with a book and plants on it&#10;&#10;AI-generated content may be incorrect.">
            <a:extLst>
              <a:ext uri="{FF2B5EF4-FFF2-40B4-BE49-F238E27FC236}">
                <a16:creationId xmlns:a16="http://schemas.microsoft.com/office/drawing/2014/main" id="{6F60366E-5F4A-7F8B-AB6C-7C84D27B2089}"/>
              </a:ext>
            </a:extLst>
          </p:cNvPr>
          <p:cNvPicPr>
            <a:picLocks noGrp="1" noChangeAspect="1"/>
          </p:cNvPicPr>
          <p:nvPr>
            <p:ph type="pic" sz="quarter" idx="13"/>
          </p:nvPr>
        </p:nvPicPr>
        <p:blipFill>
          <a:blip r:embed="rId2"/>
          <a:srcRect l="16348" r="16348"/>
          <a:stretch>
            <a:fillRect/>
          </a:stretch>
        </p:blipFill>
        <p:spPr>
          <a:xfrm>
            <a:off x="6858252" y="770882"/>
            <a:ext cx="4760007" cy="5316235"/>
          </a:xfrm>
        </p:spPr>
      </p:pic>
    </p:spTree>
    <p:extLst>
      <p:ext uri="{BB962C8B-B14F-4D97-AF65-F5344CB8AC3E}">
        <p14:creationId xmlns:p14="http://schemas.microsoft.com/office/powerpoint/2010/main" val="3451914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flowers&#10;&#10;AI-generated content may be incorrect.">
            <a:extLst>
              <a:ext uri="{FF2B5EF4-FFF2-40B4-BE49-F238E27FC236}">
                <a16:creationId xmlns:a16="http://schemas.microsoft.com/office/drawing/2014/main" id="{75975678-A661-97E0-F5B2-11C841BB741E}"/>
              </a:ext>
            </a:extLst>
          </p:cNvPr>
          <p:cNvPicPr>
            <a:picLocks noChangeAspect="1"/>
          </p:cNvPicPr>
          <p:nvPr/>
        </p:nvPicPr>
        <p:blipFill>
          <a:blip r:embed="rId2"/>
          <a:stretch>
            <a:fillRect/>
          </a:stretch>
        </p:blipFill>
        <p:spPr>
          <a:xfrm>
            <a:off x="8442551" y="664026"/>
            <a:ext cx="3471183" cy="4535716"/>
          </a:xfrm>
          <a:prstGeom prst="rect">
            <a:avLst/>
          </a:prstGeom>
        </p:spPr>
      </p:pic>
      <p:pic>
        <p:nvPicPr>
          <p:cNvPr id="7" name="Picture 6" descr="A bouquet of flowers on a table&#10;&#10;AI-generated content may be incorrect.">
            <a:extLst>
              <a:ext uri="{FF2B5EF4-FFF2-40B4-BE49-F238E27FC236}">
                <a16:creationId xmlns:a16="http://schemas.microsoft.com/office/drawing/2014/main" id="{E18F8A37-BFC0-0AB7-A84D-E6E9098A84FA}"/>
              </a:ext>
            </a:extLst>
          </p:cNvPr>
          <p:cNvPicPr>
            <a:picLocks noChangeAspect="1"/>
          </p:cNvPicPr>
          <p:nvPr/>
        </p:nvPicPr>
        <p:blipFill>
          <a:blip r:embed="rId3"/>
          <a:stretch>
            <a:fillRect/>
          </a:stretch>
        </p:blipFill>
        <p:spPr>
          <a:xfrm>
            <a:off x="4777694" y="664028"/>
            <a:ext cx="3355070" cy="4499429"/>
          </a:xfrm>
          <a:prstGeom prst="rect">
            <a:avLst/>
          </a:prstGeom>
        </p:spPr>
      </p:pic>
      <p:pic>
        <p:nvPicPr>
          <p:cNvPr id="8" name="Picture 7" descr="A person holding flowers in her hair&#10;&#10;AI-generated content may be incorrect.">
            <a:extLst>
              <a:ext uri="{FF2B5EF4-FFF2-40B4-BE49-F238E27FC236}">
                <a16:creationId xmlns:a16="http://schemas.microsoft.com/office/drawing/2014/main" id="{93DCA564-24B5-FDB8-8FF8-46F4BA19BCEF}"/>
              </a:ext>
            </a:extLst>
          </p:cNvPr>
          <p:cNvPicPr>
            <a:picLocks noChangeAspect="1"/>
          </p:cNvPicPr>
          <p:nvPr/>
        </p:nvPicPr>
        <p:blipFill>
          <a:blip r:embed="rId4"/>
          <a:stretch>
            <a:fillRect/>
          </a:stretch>
        </p:blipFill>
        <p:spPr>
          <a:xfrm>
            <a:off x="337455" y="849085"/>
            <a:ext cx="4194630" cy="4136572"/>
          </a:xfrm>
          <a:prstGeom prst="rect">
            <a:avLst/>
          </a:prstGeom>
        </p:spPr>
      </p:pic>
    </p:spTree>
    <p:extLst>
      <p:ext uri="{BB962C8B-B14F-4D97-AF65-F5344CB8AC3E}">
        <p14:creationId xmlns:p14="http://schemas.microsoft.com/office/powerpoint/2010/main" val="3584271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48CDC4-F754-48D2-7472-3B7983E2B343}"/>
              </a:ext>
            </a:extLst>
          </p:cNvPr>
          <p:cNvSpPr>
            <a:spLocks noGrp="1"/>
          </p:cNvSpPr>
          <p:nvPr>
            <p:ph type="body" sz="quarter" idx="11"/>
          </p:nvPr>
        </p:nvSpPr>
        <p:spPr>
          <a:xfrm>
            <a:off x="6411311" y="798787"/>
            <a:ext cx="5465378" cy="5341975"/>
          </a:xfrm>
        </p:spPr>
        <p:txBody>
          <a:bodyPr/>
          <a:lstStyle/>
          <a:p>
            <a:r>
              <a:rPr lang="en-GB" sz="2000" b="1" dirty="0">
                <a:latin typeface="Aptos Display" panose="020B0004020202020204" pitchFamily="34" charset="0"/>
              </a:rPr>
              <a:t>An ecology of care is a restorative space for social communication, focus and psychological composure. </a:t>
            </a:r>
          </a:p>
          <a:p>
            <a:r>
              <a:rPr lang="en-GB" sz="2000" dirty="0">
                <a:latin typeface="Aptos Display" panose="020B0004020202020204" pitchFamily="34" charset="0"/>
              </a:rPr>
              <a:t>Adaptable learning environments facilitate multi-sensory learning and offer the potential for recovery from psychological dysregulation </a:t>
            </a:r>
          </a:p>
          <a:p>
            <a:r>
              <a:rPr lang="en-GB" sz="2000" b="1" dirty="0">
                <a:latin typeface="Aptos Display" panose="020B0004020202020204" pitchFamily="34" charset="0"/>
              </a:rPr>
              <a:t>Neuroscience emphasises the significance of a well-designed (collaboratively curated) learning environment to promote learner relaxation, relatedness and conviviality. </a:t>
            </a:r>
          </a:p>
          <a:p>
            <a:r>
              <a:rPr lang="en-GB" sz="2000" dirty="0">
                <a:latin typeface="Aptos Display" panose="020B0004020202020204" pitchFamily="34" charset="0"/>
              </a:rPr>
              <a:t>These are attributes of not only active learning, but active brain processing recognising the significance of each learner’s identity and narrative. </a:t>
            </a:r>
            <a:r>
              <a:rPr lang="en-GB" sz="2000" b="1" dirty="0">
                <a:latin typeface="Aptos Display" panose="020B0004020202020204" pitchFamily="34" charset="0"/>
              </a:rPr>
              <a:t>The ecology of care model supports belonging and mattering, two key mental health attributes for learners in higher education</a:t>
            </a:r>
            <a:r>
              <a:rPr lang="en-GB" sz="2000" dirty="0">
                <a:latin typeface="Aptos Display" panose="020B0004020202020204" pitchFamily="34" charset="0"/>
              </a:rPr>
              <a:t>, within a classroom as studio.</a:t>
            </a:r>
          </a:p>
          <a:p>
            <a:endParaRPr lang="en-US" dirty="0"/>
          </a:p>
        </p:txBody>
      </p:sp>
      <p:pic>
        <p:nvPicPr>
          <p:cNvPr id="5" name="Picture Placeholder 4">
            <a:extLst>
              <a:ext uri="{FF2B5EF4-FFF2-40B4-BE49-F238E27FC236}">
                <a16:creationId xmlns:a16="http://schemas.microsoft.com/office/drawing/2014/main" id="{99368043-1749-F358-2BBE-AD2A84A75E7F}"/>
              </a:ext>
            </a:extLst>
          </p:cNvPr>
          <p:cNvPicPr>
            <a:picLocks noGrp="1" noChangeAspect="1"/>
          </p:cNvPicPr>
          <p:nvPr>
            <p:ph type="pic" sz="quarter" idx="12"/>
          </p:nvPr>
        </p:nvPicPr>
        <p:blipFill>
          <a:blip r:embed="rId2"/>
          <a:srcRect t="7721" b="7721"/>
          <a:stretch>
            <a:fillRect/>
          </a:stretch>
        </p:blipFill>
        <p:spPr/>
      </p:pic>
    </p:spTree>
    <p:extLst>
      <p:ext uri="{BB962C8B-B14F-4D97-AF65-F5344CB8AC3E}">
        <p14:creationId xmlns:p14="http://schemas.microsoft.com/office/powerpoint/2010/main" val="2846054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tanding around a table with flowers&#10;&#10;AI-generated content may be incorrect.">
            <a:extLst>
              <a:ext uri="{FF2B5EF4-FFF2-40B4-BE49-F238E27FC236}">
                <a16:creationId xmlns:a16="http://schemas.microsoft.com/office/drawing/2014/main" id="{812D0695-9A96-6D1E-6A23-942AB2A4C9C3}"/>
              </a:ext>
            </a:extLst>
          </p:cNvPr>
          <p:cNvPicPr>
            <a:picLocks noChangeAspect="1"/>
          </p:cNvPicPr>
          <p:nvPr/>
        </p:nvPicPr>
        <p:blipFill>
          <a:blip r:embed="rId2"/>
          <a:stretch>
            <a:fillRect/>
          </a:stretch>
        </p:blipFill>
        <p:spPr>
          <a:xfrm>
            <a:off x="377372" y="267381"/>
            <a:ext cx="7257141" cy="5314495"/>
          </a:xfrm>
          <a:prstGeom prst="rect">
            <a:avLst/>
          </a:prstGeom>
        </p:spPr>
      </p:pic>
      <p:pic>
        <p:nvPicPr>
          <p:cNvPr id="6" name="Picture 5" descr="A bunch of flowers on a plastic surface&#10;&#10;AI-generated content may be incorrect.">
            <a:extLst>
              <a:ext uri="{FF2B5EF4-FFF2-40B4-BE49-F238E27FC236}">
                <a16:creationId xmlns:a16="http://schemas.microsoft.com/office/drawing/2014/main" id="{7E2EAE79-E70D-2DBB-D1D6-BAD8564D3DAC}"/>
              </a:ext>
            </a:extLst>
          </p:cNvPr>
          <p:cNvPicPr>
            <a:picLocks noChangeAspect="1"/>
          </p:cNvPicPr>
          <p:nvPr/>
        </p:nvPicPr>
        <p:blipFill>
          <a:blip r:embed="rId3"/>
          <a:stretch>
            <a:fillRect/>
          </a:stretch>
        </p:blipFill>
        <p:spPr>
          <a:xfrm>
            <a:off x="7869238" y="286658"/>
            <a:ext cx="3942897" cy="5268686"/>
          </a:xfrm>
          <a:prstGeom prst="rect">
            <a:avLst/>
          </a:prstGeom>
        </p:spPr>
      </p:pic>
      <p:pic>
        <p:nvPicPr>
          <p:cNvPr id="2" name="Picture 1" descr="A group of women standing around a table with flowers&#10;&#10;AI-generated content may be incorrect.">
            <a:extLst>
              <a:ext uri="{FF2B5EF4-FFF2-40B4-BE49-F238E27FC236}">
                <a16:creationId xmlns:a16="http://schemas.microsoft.com/office/drawing/2014/main" id="{A5183ABE-77C1-9A21-1E4B-9680D2217684}"/>
              </a:ext>
            </a:extLst>
          </p:cNvPr>
          <p:cNvPicPr>
            <a:picLocks noChangeAspect="1"/>
          </p:cNvPicPr>
          <p:nvPr/>
        </p:nvPicPr>
        <p:blipFill>
          <a:blip r:embed="rId4"/>
          <a:stretch>
            <a:fillRect/>
          </a:stretch>
        </p:blipFill>
        <p:spPr>
          <a:xfrm>
            <a:off x="14821581" y="119743"/>
            <a:ext cx="4581525" cy="6096000"/>
          </a:xfrm>
          <a:prstGeom prst="rect">
            <a:avLst/>
          </a:prstGeom>
        </p:spPr>
      </p:pic>
    </p:spTree>
    <p:extLst>
      <p:ext uri="{BB962C8B-B14F-4D97-AF65-F5344CB8AC3E}">
        <p14:creationId xmlns:p14="http://schemas.microsoft.com/office/powerpoint/2010/main" val="2144839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01EDA8D-CB2B-6604-AD4D-2EB74D75BE0A}"/>
              </a:ext>
            </a:extLst>
          </p:cNvPr>
          <p:cNvSpPr txBox="1"/>
          <p:nvPr/>
        </p:nvSpPr>
        <p:spPr>
          <a:xfrm>
            <a:off x="403108" y="966786"/>
            <a:ext cx="5809841" cy="4924425"/>
          </a:xfrm>
          <a:prstGeom prst="rect">
            <a:avLst/>
          </a:prstGeom>
          <a:noFill/>
        </p:spPr>
        <p:txBody>
          <a:bodyPr wrap="square">
            <a:spAutoFit/>
          </a:bodyPr>
          <a:lstStyle/>
          <a:p>
            <a:pPr>
              <a:buNone/>
            </a:pPr>
            <a:r>
              <a:rPr lang="en-GB" sz="2000" b="1" dirty="0">
                <a:effectLst/>
                <a:latin typeface="Aptos Display" panose="020B0004020202020204" pitchFamily="34" charset="0"/>
                <a:ea typeface="Times New Roman" panose="02020603050405020304" pitchFamily="18" charset="0"/>
              </a:rPr>
              <a:t>An ecology of care is a </a:t>
            </a:r>
            <a:r>
              <a:rPr lang="en-GB" sz="2000" b="1" dirty="0">
                <a:latin typeface="Aptos Display" panose="020B0004020202020204" pitchFamily="34" charset="0"/>
                <a:ea typeface="Times New Roman" panose="02020603050405020304" pitchFamily="18" charset="0"/>
              </a:rPr>
              <a:t>display </a:t>
            </a:r>
            <a:r>
              <a:rPr lang="en-GB" sz="2000" b="1" dirty="0">
                <a:effectLst/>
                <a:latin typeface="Aptos Display" panose="020B0004020202020204" pitchFamily="34" charset="0"/>
                <a:ea typeface="Times New Roman" panose="02020603050405020304" pitchFamily="18" charset="0"/>
              </a:rPr>
              <a:t>of life materials</a:t>
            </a:r>
            <a:r>
              <a:rPr lang="en-GB" sz="2000" dirty="0">
                <a:effectLst/>
                <a:latin typeface="Aptos Display" panose="020B0004020202020204" pitchFamily="34" charset="0"/>
                <a:ea typeface="Times New Roman" panose="02020603050405020304" pitchFamily="18" charset="0"/>
              </a:rPr>
              <a:t>. It is </a:t>
            </a:r>
            <a:r>
              <a:rPr lang="en-GB" sz="2000" b="1" dirty="0">
                <a:effectLst/>
                <a:latin typeface="Aptos Display" panose="020B0004020202020204" pitchFamily="34" charset="0"/>
                <a:ea typeface="Times New Roman" panose="02020603050405020304" pitchFamily="18" charset="0"/>
              </a:rPr>
              <a:t>the curation of a gathering (of people, thoughts, curriculum and stories) </a:t>
            </a:r>
            <a:r>
              <a:rPr lang="en-GB" sz="2000" b="1" dirty="0">
                <a:latin typeface="Aptos Display" panose="020B0004020202020204" pitchFamily="34" charset="0"/>
                <a:ea typeface="Times New Roman" panose="02020603050405020304" pitchFamily="18" charset="0"/>
              </a:rPr>
              <a:t>to provide </a:t>
            </a:r>
            <a:r>
              <a:rPr lang="en-GB" sz="2000" b="1" dirty="0">
                <a:effectLst/>
                <a:latin typeface="Aptos Display" panose="020B0004020202020204" pitchFamily="34" charset="0"/>
                <a:ea typeface="Times New Roman" panose="02020603050405020304" pitchFamily="18" charset="0"/>
              </a:rPr>
              <a:t>focus and </a:t>
            </a:r>
            <a:r>
              <a:rPr lang="en-GB" sz="2000" b="1" dirty="0">
                <a:latin typeface="Aptos Display" panose="020B0004020202020204" pitchFamily="34" charset="0"/>
                <a:ea typeface="Times New Roman" panose="02020603050405020304" pitchFamily="18" charset="0"/>
              </a:rPr>
              <a:t>a sense of occasion </a:t>
            </a:r>
            <a:r>
              <a:rPr lang="en-GB" sz="2000" dirty="0">
                <a:effectLst/>
                <a:latin typeface="Aptos Display" panose="020B0004020202020204" pitchFamily="34" charset="0"/>
                <a:ea typeface="Times New Roman" panose="02020603050405020304" pitchFamily="18" charset="0"/>
              </a:rPr>
              <a:t>within a classroom environment that brings learners and educators together </a:t>
            </a:r>
            <a:r>
              <a:rPr lang="en-GB" sz="2000" dirty="0">
                <a:latin typeface="Aptos Display" panose="020B0004020202020204" pitchFamily="34" charset="0"/>
                <a:ea typeface="Times New Roman" panose="02020603050405020304" pitchFamily="18" charset="0"/>
              </a:rPr>
              <a:t>as a community of practice.</a:t>
            </a:r>
            <a:endParaRPr lang="en-GB" sz="2000" dirty="0">
              <a:effectLst/>
              <a:latin typeface="Aptos Display" panose="020B0004020202020204" pitchFamily="34" charset="0"/>
              <a:ea typeface="Times New Roman" panose="02020603050405020304" pitchFamily="18" charset="0"/>
            </a:endParaRPr>
          </a:p>
          <a:p>
            <a:pPr>
              <a:buNone/>
            </a:pPr>
            <a:endParaRPr lang="en-GB" sz="2000" dirty="0">
              <a:latin typeface="Aptos Display" panose="020B0004020202020204" pitchFamily="34" charset="0"/>
              <a:ea typeface="Times New Roman" panose="02020603050405020304" pitchFamily="18" charset="0"/>
            </a:endParaRPr>
          </a:p>
          <a:p>
            <a:pPr>
              <a:buNone/>
            </a:pPr>
            <a:r>
              <a:rPr lang="en-GB" sz="2000" b="1" dirty="0">
                <a:solidFill>
                  <a:srgbClr val="000000"/>
                </a:solidFill>
                <a:effectLst/>
                <a:latin typeface="Aptos Display" panose="020B0004020202020204" pitchFamily="34" charset="0"/>
                <a:ea typeface="Times New Roman" panose="02020603050405020304" pitchFamily="18" charset="0"/>
                <a:cs typeface="Arial" panose="020B0604020202020204" pitchFamily="34" charset="0"/>
              </a:rPr>
              <a:t>With a rise in student loneliness and despondency </a:t>
            </a:r>
            <a:r>
              <a:rPr lang="en-GB" sz="2000" b="1" dirty="0">
                <a:effectLst/>
                <a:latin typeface="Aptos Display" panose="020B0004020202020204" pitchFamily="34" charset="0"/>
                <a:ea typeface="Times New Roman" panose="02020603050405020304" pitchFamily="18" charset="0"/>
                <a:cs typeface="Arial" panose="020B0604020202020204" pitchFamily="34" charset="0"/>
              </a:rPr>
              <a:t>“interventions that enhance a sense of belonging, mattering and self-efficacy </a:t>
            </a:r>
            <a:r>
              <a:rPr lang="en-GB" sz="2000" dirty="0">
                <a:effectLst/>
                <a:latin typeface="Aptos Display" panose="020B0004020202020204" pitchFamily="34" charset="0"/>
                <a:ea typeface="Times New Roman" panose="02020603050405020304" pitchFamily="18" charset="0"/>
                <a:cs typeface="Arial" panose="020B0604020202020204" pitchFamily="34" charset="0"/>
              </a:rPr>
              <a:t>in students are likely to </a:t>
            </a:r>
            <a:r>
              <a:rPr lang="en-GB" sz="2000" b="1" dirty="0">
                <a:effectLst/>
                <a:latin typeface="Aptos Display" panose="020B0004020202020204" pitchFamily="34" charset="0"/>
                <a:ea typeface="Times New Roman" panose="02020603050405020304" pitchFamily="18" charset="0"/>
                <a:cs typeface="Arial" panose="020B0604020202020204" pitchFamily="34" charset="0"/>
              </a:rPr>
              <a:t>have a positive impact on persistence and retention” (Zawada, 2024, p. 2).</a:t>
            </a:r>
          </a:p>
          <a:p>
            <a:pPr>
              <a:buNone/>
            </a:pPr>
            <a:endParaRPr lang="en-GB" sz="2000" b="1" dirty="0">
              <a:latin typeface="Aptos Display" panose="020B0004020202020204" pitchFamily="34" charset="0"/>
              <a:ea typeface="Times New Roman" panose="02020603050405020304" pitchFamily="18" charset="0"/>
              <a:cs typeface="Arial" panose="020B0604020202020204" pitchFamily="34" charset="0"/>
            </a:endParaRPr>
          </a:p>
          <a:p>
            <a:pPr>
              <a:buNone/>
            </a:pPr>
            <a:r>
              <a:rPr lang="en-GB" dirty="0">
                <a:latin typeface="Aptos Display" panose="020B0004020202020204" pitchFamily="34" charset="0"/>
              </a:rPr>
              <a:t>Zawada, C. (2024) Student drop-out and feelings of belonging and mattering in UK undergraduate allied health students. </a:t>
            </a:r>
            <a:r>
              <a:rPr lang="en-GB" i="1" dirty="0">
                <a:latin typeface="Aptos Display" panose="020B0004020202020204" pitchFamily="34" charset="0"/>
              </a:rPr>
              <a:t>Journal of Learning Development in Higher Education</a:t>
            </a:r>
            <a:r>
              <a:rPr lang="en-GB" dirty="0">
                <a:latin typeface="Aptos Display" panose="020B0004020202020204" pitchFamily="34" charset="0"/>
              </a:rPr>
              <a:t>, 31. </a:t>
            </a:r>
            <a:endParaRPr lang="en-GB" sz="2000" b="1" dirty="0">
              <a:effectLst/>
              <a:latin typeface="Aptos Display" panose="020B0004020202020204" pitchFamily="34" charset="0"/>
              <a:ea typeface="Times New Roman" panose="02020603050405020304" pitchFamily="18" charset="0"/>
            </a:endParaRPr>
          </a:p>
        </p:txBody>
      </p:sp>
      <p:pic>
        <p:nvPicPr>
          <p:cNvPr id="14" name="Picture 13" descr="A flower on a shelf&#10;&#10;AI-generated content may be incorrect.">
            <a:extLst>
              <a:ext uri="{FF2B5EF4-FFF2-40B4-BE49-F238E27FC236}">
                <a16:creationId xmlns:a16="http://schemas.microsoft.com/office/drawing/2014/main" id="{F9FFD054-01A6-669A-9B5F-6ACC4E65B067}"/>
              </a:ext>
            </a:extLst>
          </p:cNvPr>
          <p:cNvPicPr>
            <a:picLocks noChangeAspect="1"/>
          </p:cNvPicPr>
          <p:nvPr/>
        </p:nvPicPr>
        <p:blipFill>
          <a:blip r:embed="rId2"/>
          <a:stretch>
            <a:fillRect/>
          </a:stretch>
        </p:blipFill>
        <p:spPr>
          <a:xfrm>
            <a:off x="6719046" y="1480296"/>
            <a:ext cx="5196541" cy="3897406"/>
          </a:xfrm>
          <a:prstGeom prst="rect">
            <a:avLst/>
          </a:prstGeom>
        </p:spPr>
      </p:pic>
    </p:spTree>
    <p:extLst>
      <p:ext uri="{BB962C8B-B14F-4D97-AF65-F5344CB8AC3E}">
        <p14:creationId xmlns:p14="http://schemas.microsoft.com/office/powerpoint/2010/main" val="1394151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 up of a basket&#10;&#10;AI-generated content may be incorrect.">
            <a:extLst>
              <a:ext uri="{FF2B5EF4-FFF2-40B4-BE49-F238E27FC236}">
                <a16:creationId xmlns:a16="http://schemas.microsoft.com/office/drawing/2014/main" id="{E1DB0441-66B1-543F-A66E-B11CEC93082B}"/>
              </a:ext>
            </a:extLst>
          </p:cNvPr>
          <p:cNvPicPr>
            <a:picLocks noChangeAspect="1"/>
          </p:cNvPicPr>
          <p:nvPr/>
        </p:nvPicPr>
        <p:blipFill>
          <a:blip r:embed="rId2"/>
          <a:stretch>
            <a:fillRect/>
          </a:stretch>
        </p:blipFill>
        <p:spPr>
          <a:xfrm>
            <a:off x="2201075" y="204565"/>
            <a:ext cx="9007624" cy="2702964"/>
          </a:xfrm>
          <a:prstGeom prst="rect">
            <a:avLst/>
          </a:prstGeom>
        </p:spPr>
      </p:pic>
      <p:pic>
        <p:nvPicPr>
          <p:cNvPr id="15" name="Picture 14" descr="A flower made of paper&#10;&#10;AI-generated content may be incorrect.">
            <a:extLst>
              <a:ext uri="{FF2B5EF4-FFF2-40B4-BE49-F238E27FC236}">
                <a16:creationId xmlns:a16="http://schemas.microsoft.com/office/drawing/2014/main" id="{BA6AB585-3506-B8A6-DCB8-30B043166AA3}"/>
              </a:ext>
            </a:extLst>
          </p:cNvPr>
          <p:cNvPicPr>
            <a:picLocks noChangeAspect="1"/>
          </p:cNvPicPr>
          <p:nvPr/>
        </p:nvPicPr>
        <p:blipFill>
          <a:blip r:embed="rId3"/>
          <a:stretch>
            <a:fillRect/>
          </a:stretch>
        </p:blipFill>
        <p:spPr>
          <a:xfrm>
            <a:off x="286106" y="3229688"/>
            <a:ext cx="2525638" cy="3425261"/>
          </a:xfrm>
          <a:prstGeom prst="rect">
            <a:avLst/>
          </a:prstGeom>
        </p:spPr>
      </p:pic>
      <p:pic>
        <p:nvPicPr>
          <p:cNvPr id="22" name="Picture 21" descr="Dried plants on a wall&#10;&#10;AI-generated content may be incorrect.">
            <a:extLst>
              <a:ext uri="{FF2B5EF4-FFF2-40B4-BE49-F238E27FC236}">
                <a16:creationId xmlns:a16="http://schemas.microsoft.com/office/drawing/2014/main" id="{BCFDC26F-1B41-F0ED-5EBD-992DBE62AD3D}"/>
              </a:ext>
            </a:extLst>
          </p:cNvPr>
          <p:cNvPicPr>
            <a:picLocks noChangeAspect="1"/>
          </p:cNvPicPr>
          <p:nvPr/>
        </p:nvPicPr>
        <p:blipFill>
          <a:blip r:embed="rId4"/>
          <a:stretch>
            <a:fillRect/>
          </a:stretch>
        </p:blipFill>
        <p:spPr>
          <a:xfrm>
            <a:off x="3595463" y="3432559"/>
            <a:ext cx="2237931" cy="2969665"/>
          </a:xfrm>
          <a:prstGeom prst="rect">
            <a:avLst/>
          </a:prstGeom>
        </p:spPr>
      </p:pic>
      <p:pic>
        <p:nvPicPr>
          <p:cNvPr id="24" name="Picture 23" descr="A person holding a seedling next to a plant&#10;&#10;AI-generated content may be incorrect.">
            <a:extLst>
              <a:ext uri="{FF2B5EF4-FFF2-40B4-BE49-F238E27FC236}">
                <a16:creationId xmlns:a16="http://schemas.microsoft.com/office/drawing/2014/main" id="{74EC7B6A-8A53-9A95-9F89-ECEFBC21C0B7}"/>
              </a:ext>
            </a:extLst>
          </p:cNvPr>
          <p:cNvPicPr>
            <a:picLocks noChangeAspect="1"/>
          </p:cNvPicPr>
          <p:nvPr/>
        </p:nvPicPr>
        <p:blipFill>
          <a:blip r:embed="rId5"/>
          <a:stretch>
            <a:fillRect/>
          </a:stretch>
        </p:blipFill>
        <p:spPr>
          <a:xfrm rot="5400000">
            <a:off x="5722119" y="3805548"/>
            <a:ext cx="2976786" cy="2230810"/>
          </a:xfrm>
          <a:prstGeom prst="rect">
            <a:avLst/>
          </a:prstGeom>
        </p:spPr>
      </p:pic>
      <p:pic>
        <p:nvPicPr>
          <p:cNvPr id="29" name="Picture 28" descr="A vase with dried flowers on a table&#10;&#10;AI-generated content may be incorrect.">
            <a:extLst>
              <a:ext uri="{FF2B5EF4-FFF2-40B4-BE49-F238E27FC236}">
                <a16:creationId xmlns:a16="http://schemas.microsoft.com/office/drawing/2014/main" id="{6A4A7FA1-D238-F912-7B76-E7B0A28B6E46}"/>
              </a:ext>
            </a:extLst>
          </p:cNvPr>
          <p:cNvPicPr>
            <a:picLocks noChangeAspect="1"/>
          </p:cNvPicPr>
          <p:nvPr/>
        </p:nvPicPr>
        <p:blipFill>
          <a:blip r:embed="rId6"/>
          <a:stretch>
            <a:fillRect/>
          </a:stretch>
        </p:blipFill>
        <p:spPr>
          <a:xfrm>
            <a:off x="8627989" y="3432560"/>
            <a:ext cx="2264041" cy="2955420"/>
          </a:xfrm>
          <a:prstGeom prst="rect">
            <a:avLst/>
          </a:prstGeom>
        </p:spPr>
      </p:pic>
    </p:spTree>
    <p:extLst>
      <p:ext uri="{BB962C8B-B14F-4D97-AF65-F5344CB8AC3E}">
        <p14:creationId xmlns:p14="http://schemas.microsoft.com/office/powerpoint/2010/main" val="1822660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table with different objects on it&#10;&#10;AI-generated content may be incorrect.">
            <a:extLst>
              <a:ext uri="{FF2B5EF4-FFF2-40B4-BE49-F238E27FC236}">
                <a16:creationId xmlns:a16="http://schemas.microsoft.com/office/drawing/2014/main" id="{9BF3C97B-DB43-70C1-1535-3479879A980F}"/>
              </a:ext>
            </a:extLst>
          </p:cNvPr>
          <p:cNvPicPr>
            <a:picLocks noGrp="1" noChangeAspect="1"/>
          </p:cNvPicPr>
          <p:nvPr>
            <p:ph type="pic" sz="quarter" idx="13"/>
          </p:nvPr>
        </p:nvPicPr>
        <p:blipFill>
          <a:blip r:embed="rId2"/>
          <a:srcRect t="8121" b="8121"/>
          <a:stretch>
            <a:fillRect/>
          </a:stretch>
        </p:blipFill>
        <p:spPr>
          <a:xfrm>
            <a:off x="6891262" y="799391"/>
            <a:ext cx="4708955" cy="5259217"/>
          </a:xfrm>
        </p:spPr>
      </p:pic>
      <p:sp>
        <p:nvSpPr>
          <p:cNvPr id="8" name="Picture Placeholder 7">
            <a:extLst>
              <a:ext uri="{FF2B5EF4-FFF2-40B4-BE49-F238E27FC236}">
                <a16:creationId xmlns:a16="http://schemas.microsoft.com/office/drawing/2014/main" id="{FD469ECF-0688-4043-7AB2-A3A2B7DB593E}"/>
              </a:ext>
            </a:extLst>
          </p:cNvPr>
          <p:cNvSpPr>
            <a:spLocks noGrp="1"/>
          </p:cNvSpPr>
          <p:nvPr>
            <p:ph type="pic" sz="quarter" idx="12"/>
          </p:nvPr>
        </p:nvSpPr>
        <p:spPr>
          <a:xfrm>
            <a:off x="420413" y="451945"/>
            <a:ext cx="6096000" cy="6858000"/>
          </a:xfrm>
        </p:spPr>
        <p:txBody>
          <a:bodyPr/>
          <a:lstStyle/>
          <a:p>
            <a:endParaRPr lang="en-GB" dirty="0"/>
          </a:p>
          <a:p>
            <a:endParaRPr lang="en-GB" dirty="0"/>
          </a:p>
          <a:p>
            <a:endParaRPr lang="en-GB" sz="2000" dirty="0">
              <a:latin typeface="Aptos Display" panose="020B0004020202020204" pitchFamily="34" charset="0"/>
            </a:endParaRPr>
          </a:p>
          <a:p>
            <a:r>
              <a:rPr lang="en-GB" sz="2000" dirty="0">
                <a:latin typeface="Aptos Display" panose="020B0004020202020204" pitchFamily="34" charset="0"/>
              </a:rPr>
              <a:t>“</a:t>
            </a:r>
            <a:r>
              <a:rPr lang="en-GB" sz="2000" b="1" dirty="0">
                <a:latin typeface="Aptos Display" panose="020B0004020202020204" pitchFamily="34" charset="0"/>
              </a:rPr>
              <a:t>Nesting, at home, university and work</a:t>
            </a:r>
            <a:r>
              <a:rPr lang="en-GB" sz="2000" dirty="0">
                <a:latin typeface="Aptos Display" panose="020B0004020202020204" pitchFamily="34" charset="0"/>
              </a:rPr>
              <a:t>. It was welcoming.”</a:t>
            </a:r>
          </a:p>
          <a:p>
            <a:endParaRPr lang="en-US" sz="2000" dirty="0">
              <a:latin typeface="Aptos Display" panose="020B0004020202020204" pitchFamily="34" charset="0"/>
            </a:endParaRPr>
          </a:p>
          <a:p>
            <a:r>
              <a:rPr lang="en-GB" sz="2000" dirty="0">
                <a:latin typeface="Aptos Display" panose="020B0004020202020204" pitchFamily="34" charset="0"/>
              </a:rPr>
              <a:t>“I appreciated all the thought and care you have put into ecologies of care right back to the beginning of our course. </a:t>
            </a:r>
            <a:r>
              <a:rPr lang="en-GB" sz="2000" b="1" dirty="0">
                <a:latin typeface="Aptos Display" panose="020B0004020202020204" pitchFamily="34" charset="0"/>
              </a:rPr>
              <a:t>It has been a sensory feast</a:t>
            </a:r>
            <a:r>
              <a:rPr lang="en-GB" sz="2000" dirty="0">
                <a:latin typeface="Aptos Display" panose="020B0004020202020204" pitchFamily="34" charset="0"/>
              </a:rPr>
              <a:t> and provides </a:t>
            </a:r>
            <a:r>
              <a:rPr lang="en-GB" sz="2000" b="1" dirty="0">
                <a:latin typeface="Aptos Display" panose="020B0004020202020204" pitchFamily="34" charset="0"/>
              </a:rPr>
              <a:t>a feeling of being cared for.</a:t>
            </a:r>
            <a:r>
              <a:rPr lang="en-GB" sz="2000" dirty="0">
                <a:latin typeface="Aptos Display" panose="020B0004020202020204" pitchFamily="34" charset="0"/>
              </a:rPr>
              <a:t> It is very </a:t>
            </a:r>
            <a:r>
              <a:rPr lang="en-GB" sz="2000" b="1" dirty="0">
                <a:latin typeface="Aptos Display" panose="020B0004020202020204" pitchFamily="34" charset="0"/>
              </a:rPr>
              <a:t>gentle and soothing</a:t>
            </a:r>
            <a:r>
              <a:rPr lang="en-GB" sz="2000" dirty="0">
                <a:latin typeface="Aptos Display" panose="020B0004020202020204" pitchFamily="34" charset="0"/>
              </a:rPr>
              <a:t>. </a:t>
            </a:r>
          </a:p>
          <a:p>
            <a:endParaRPr lang="en-GB" sz="2000" dirty="0">
              <a:latin typeface="Aptos Display" panose="020B0004020202020204" pitchFamily="34" charset="0"/>
            </a:endParaRPr>
          </a:p>
          <a:p>
            <a:r>
              <a:rPr lang="en-GB" sz="2000" dirty="0">
                <a:latin typeface="Aptos Display" panose="020B0004020202020204" pitchFamily="34" charset="0"/>
              </a:rPr>
              <a:t>“This was a beautiful tactile experience. </a:t>
            </a:r>
            <a:r>
              <a:rPr lang="en-GB" sz="2000" b="1" dirty="0">
                <a:latin typeface="Aptos Display" panose="020B0004020202020204" pitchFamily="34" charset="0"/>
              </a:rPr>
              <a:t>A feeling of growth both during the course and the next steps.”</a:t>
            </a:r>
          </a:p>
          <a:p>
            <a:endParaRPr lang="en-US" dirty="0"/>
          </a:p>
        </p:txBody>
      </p:sp>
    </p:spTree>
    <p:extLst>
      <p:ext uri="{BB962C8B-B14F-4D97-AF65-F5344CB8AC3E}">
        <p14:creationId xmlns:p14="http://schemas.microsoft.com/office/powerpoint/2010/main" val="3385679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table with flowers and objects on it&#10;&#10;AI-generated content may be incorrect.">
            <a:extLst>
              <a:ext uri="{FF2B5EF4-FFF2-40B4-BE49-F238E27FC236}">
                <a16:creationId xmlns:a16="http://schemas.microsoft.com/office/drawing/2014/main" id="{5181125B-946F-1C90-6909-02E0CE34C078}"/>
              </a:ext>
            </a:extLst>
          </p:cNvPr>
          <p:cNvPicPr>
            <a:picLocks noGrp="1" noChangeAspect="1"/>
          </p:cNvPicPr>
          <p:nvPr>
            <p:ph type="pic" sz="quarter" idx="13"/>
          </p:nvPr>
        </p:nvPicPr>
        <p:blipFill>
          <a:blip r:embed="rId2"/>
          <a:srcRect t="8030" b="8030"/>
          <a:stretch>
            <a:fillRect/>
          </a:stretch>
        </p:blipFill>
        <p:spPr>
          <a:xfrm>
            <a:off x="6777080" y="708681"/>
            <a:ext cx="4710727" cy="5261196"/>
          </a:xfrm>
        </p:spPr>
      </p:pic>
      <p:pic>
        <p:nvPicPr>
          <p:cNvPr id="16" name="Picture Placeholder 15" descr="A group of pictures on a table&#10;&#10;AI-generated content may be incorrect.">
            <a:extLst>
              <a:ext uri="{FF2B5EF4-FFF2-40B4-BE49-F238E27FC236}">
                <a16:creationId xmlns:a16="http://schemas.microsoft.com/office/drawing/2014/main" id="{032F34C1-8CCA-627B-1C95-C9E90A0732EC}"/>
              </a:ext>
            </a:extLst>
          </p:cNvPr>
          <p:cNvPicPr>
            <a:picLocks noGrp="1" noChangeAspect="1"/>
          </p:cNvPicPr>
          <p:nvPr>
            <p:ph type="pic" sz="quarter" idx="12"/>
          </p:nvPr>
        </p:nvPicPr>
        <p:blipFill>
          <a:blip r:embed="rId3"/>
          <a:srcRect l="16667" r="16667"/>
          <a:stretch>
            <a:fillRect/>
          </a:stretch>
        </p:blipFill>
        <p:spPr/>
      </p:pic>
    </p:spTree>
    <p:extLst>
      <p:ext uri="{BB962C8B-B14F-4D97-AF65-F5344CB8AC3E}">
        <p14:creationId xmlns:p14="http://schemas.microsoft.com/office/powerpoint/2010/main" val="646534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69A976-C947-5B8D-E91B-33C3B7C7F631}"/>
              </a:ext>
            </a:extLst>
          </p:cNvPr>
          <p:cNvSpPr>
            <a:spLocks noGrp="1"/>
          </p:cNvSpPr>
          <p:nvPr>
            <p:ph type="body" sz="quarter" idx="11"/>
          </p:nvPr>
        </p:nvSpPr>
        <p:spPr>
          <a:xfrm>
            <a:off x="6396164" y="1201386"/>
            <a:ext cx="5591502" cy="3839000"/>
          </a:xfrm>
        </p:spPr>
        <p:txBody>
          <a:bodyPr/>
          <a:lstStyle/>
          <a:p>
            <a:r>
              <a:rPr lang="en-GB" sz="2000" dirty="0">
                <a:latin typeface="Aptos Display" panose="020B0004020202020204" pitchFamily="34" charset="0"/>
              </a:rPr>
              <a:t>“</a:t>
            </a:r>
            <a:r>
              <a:rPr lang="en-GB" sz="2000" b="1" dirty="0">
                <a:latin typeface="Aptos Display" panose="020B0004020202020204" pitchFamily="34" charset="0"/>
              </a:rPr>
              <a:t>Classroom layout </a:t>
            </a:r>
            <a:r>
              <a:rPr lang="en-GB" sz="2000" dirty="0">
                <a:latin typeface="Aptos Display" panose="020B0004020202020204" pitchFamily="34" charset="0"/>
              </a:rPr>
              <a:t>and seating arrangements not only influence students' perception of the physical environment but </a:t>
            </a:r>
            <a:r>
              <a:rPr lang="en-GB" sz="2000" b="1" dirty="0">
                <a:latin typeface="Aptos Display" panose="020B0004020202020204" pitchFamily="34" charset="0"/>
              </a:rPr>
              <a:t>could also play a crucial role in shaping their learning experience, academic performance, academic satisfaction and in their evaluation of a course and instructor’s teaching</a:t>
            </a:r>
            <a:r>
              <a:rPr lang="en-GB" sz="2000" dirty="0">
                <a:latin typeface="Aptos Display" panose="020B0004020202020204" pitchFamily="34" charset="0"/>
              </a:rPr>
              <a:t>” (</a:t>
            </a:r>
            <a:r>
              <a:rPr lang="en-GB" sz="2000" dirty="0" err="1">
                <a:latin typeface="Aptos Display" panose="020B0004020202020204" pitchFamily="34" charset="0"/>
              </a:rPr>
              <a:t>Makaremi</a:t>
            </a:r>
            <a:r>
              <a:rPr lang="en-GB" sz="2000" dirty="0">
                <a:latin typeface="Aptos Display" panose="020B0004020202020204" pitchFamily="34" charset="0"/>
              </a:rPr>
              <a:t> et al., 2024).</a:t>
            </a:r>
          </a:p>
          <a:p>
            <a:endParaRPr lang="en-GB" dirty="0"/>
          </a:p>
          <a:p>
            <a:r>
              <a:rPr lang="en-GB" sz="1800" dirty="0" err="1"/>
              <a:t>Makaremi</a:t>
            </a:r>
            <a:r>
              <a:rPr lang="en-GB" sz="1800" dirty="0"/>
              <a:t>, N., Yildirim, S., Morgan, G., Touchie, M., Jakubiec, A. and Robinson, J. (2024) Impact of classroom environment on student wellbeing in higher education: Review and further directions. </a:t>
            </a:r>
            <a:r>
              <a:rPr lang="en-GB" sz="1800" i="1" dirty="0"/>
              <a:t>Building and Environme</a:t>
            </a:r>
            <a:r>
              <a:rPr lang="en-GB" sz="1800" dirty="0"/>
              <a:t>nt, 265. </a:t>
            </a:r>
            <a:endParaRPr lang="en-US" sz="1800" dirty="0"/>
          </a:p>
        </p:txBody>
      </p:sp>
      <p:pic>
        <p:nvPicPr>
          <p:cNvPr id="22" name="Picture 21" descr="Art on a table with a tablecloth and a table with a tablecloth and a table with a tablecloth and a table with a tablecloth and a table with a tablecloth and a table&#10;&#10;AI-generated content may be incorrect.">
            <a:extLst>
              <a:ext uri="{FF2B5EF4-FFF2-40B4-BE49-F238E27FC236}">
                <a16:creationId xmlns:a16="http://schemas.microsoft.com/office/drawing/2014/main" id="{8CE424FA-042C-B5EA-1284-25B9971C6B2E}"/>
              </a:ext>
            </a:extLst>
          </p:cNvPr>
          <p:cNvPicPr>
            <a:picLocks noChangeAspect="1"/>
          </p:cNvPicPr>
          <p:nvPr/>
        </p:nvPicPr>
        <p:blipFill>
          <a:blip r:embed="rId2"/>
          <a:stretch>
            <a:fillRect/>
          </a:stretch>
        </p:blipFill>
        <p:spPr>
          <a:xfrm>
            <a:off x="1264023" y="1397000"/>
            <a:ext cx="3048000" cy="4064000"/>
          </a:xfrm>
          <a:prstGeom prst="rect">
            <a:avLst/>
          </a:prstGeom>
        </p:spPr>
      </p:pic>
      <p:pic>
        <p:nvPicPr>
          <p:cNvPr id="26" name="Picture Placeholder 25" descr="Art on a table with a tablecloth and a table with a tablecloth and a table with a tablecloth and a table with a tablecloth and a table with a tablecloth and a table&#10;&#10;AI-generated content may be incorrect.">
            <a:extLst>
              <a:ext uri="{FF2B5EF4-FFF2-40B4-BE49-F238E27FC236}">
                <a16:creationId xmlns:a16="http://schemas.microsoft.com/office/drawing/2014/main" id="{8CF1C5E4-ED0A-F4B0-F2D0-1E217D801834}"/>
              </a:ext>
            </a:extLst>
          </p:cNvPr>
          <p:cNvPicPr>
            <a:picLocks noGrp="1" noChangeAspect="1"/>
          </p:cNvPicPr>
          <p:nvPr>
            <p:ph type="pic" sz="quarter" idx="12"/>
          </p:nvPr>
        </p:nvPicPr>
        <p:blipFill>
          <a:blip r:embed="rId2"/>
          <a:srcRect t="7813" b="7813"/>
          <a:stretch>
            <a:fillRect/>
          </a:stretch>
        </p:blipFill>
        <p:spPr/>
      </p:pic>
    </p:spTree>
    <p:extLst>
      <p:ext uri="{BB962C8B-B14F-4D97-AF65-F5344CB8AC3E}">
        <p14:creationId xmlns:p14="http://schemas.microsoft.com/office/powerpoint/2010/main" val="352844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CE8C60B9-98D5-1200-2F99-271384374A30}"/>
              </a:ext>
            </a:extLst>
          </p:cNvPr>
          <p:cNvSpPr>
            <a:spLocks noGrp="1"/>
          </p:cNvSpPr>
          <p:nvPr>
            <p:ph type="body" sz="quarter" idx="10"/>
          </p:nvPr>
        </p:nvSpPr>
        <p:spPr>
          <a:xfrm>
            <a:off x="6012721" y="2313614"/>
            <a:ext cx="3850418" cy="1200329"/>
          </a:xfrm>
        </p:spPr>
        <p:txBody>
          <a:bodyPr/>
          <a:lstStyle/>
          <a:p>
            <a:endParaRPr lang="en-US"/>
          </a:p>
        </p:txBody>
      </p:sp>
      <p:pic>
        <p:nvPicPr>
          <p:cNvPr id="27" name="Picture 26" descr="A chair with pillows and a table with candles and a painting on the wall&#10;&#10;AI-generated content may be incorrect.">
            <a:extLst>
              <a:ext uri="{FF2B5EF4-FFF2-40B4-BE49-F238E27FC236}">
                <a16:creationId xmlns:a16="http://schemas.microsoft.com/office/drawing/2014/main" id="{F74A39DC-1476-38AA-CBB2-56D60FE18C14}"/>
              </a:ext>
            </a:extLst>
          </p:cNvPr>
          <p:cNvPicPr>
            <a:picLocks noChangeAspect="1"/>
          </p:cNvPicPr>
          <p:nvPr/>
        </p:nvPicPr>
        <p:blipFill>
          <a:blip r:embed="rId2"/>
          <a:stretch>
            <a:fillRect/>
          </a:stretch>
        </p:blipFill>
        <p:spPr>
          <a:xfrm>
            <a:off x="3981894" y="329003"/>
            <a:ext cx="3060940" cy="4380795"/>
          </a:xfrm>
          <a:prstGeom prst="rect">
            <a:avLst/>
          </a:prstGeom>
        </p:spPr>
      </p:pic>
      <p:pic>
        <p:nvPicPr>
          <p:cNvPr id="33" name="Picture 32" descr="A vase with dried flowers on a table&#10;&#10;AI-generated content may be incorrect.">
            <a:extLst>
              <a:ext uri="{FF2B5EF4-FFF2-40B4-BE49-F238E27FC236}">
                <a16:creationId xmlns:a16="http://schemas.microsoft.com/office/drawing/2014/main" id="{F5D9A042-5397-17CD-5216-63F5DDCD3B06}"/>
              </a:ext>
            </a:extLst>
          </p:cNvPr>
          <p:cNvPicPr>
            <a:picLocks noChangeAspect="1"/>
          </p:cNvPicPr>
          <p:nvPr/>
        </p:nvPicPr>
        <p:blipFill>
          <a:blip r:embed="rId3"/>
          <a:stretch>
            <a:fillRect/>
          </a:stretch>
        </p:blipFill>
        <p:spPr>
          <a:xfrm>
            <a:off x="6514832" y="317067"/>
            <a:ext cx="3285597" cy="4380796"/>
          </a:xfrm>
          <a:prstGeom prst="rect">
            <a:avLst/>
          </a:prstGeom>
        </p:spPr>
      </p:pic>
      <p:pic>
        <p:nvPicPr>
          <p:cNvPr id="34" name="Picture 33" descr="A teacups and teacups and candles on a table&#10;&#10;AI-generated content may be incorrect.">
            <a:extLst>
              <a:ext uri="{FF2B5EF4-FFF2-40B4-BE49-F238E27FC236}">
                <a16:creationId xmlns:a16="http://schemas.microsoft.com/office/drawing/2014/main" id="{41810CB4-BD74-DD35-E5C9-5F0DEA16B022}"/>
              </a:ext>
            </a:extLst>
          </p:cNvPr>
          <p:cNvPicPr>
            <a:picLocks noChangeAspect="1"/>
          </p:cNvPicPr>
          <p:nvPr/>
        </p:nvPicPr>
        <p:blipFill>
          <a:blip r:embed="rId4"/>
          <a:stretch>
            <a:fillRect/>
          </a:stretch>
        </p:blipFill>
        <p:spPr>
          <a:xfrm>
            <a:off x="8882427" y="305132"/>
            <a:ext cx="3309573" cy="4404666"/>
          </a:xfrm>
          <a:prstGeom prst="rect">
            <a:avLst/>
          </a:prstGeom>
        </p:spPr>
      </p:pic>
      <p:pic>
        <p:nvPicPr>
          <p:cNvPr id="38" name="Picture Placeholder 37" descr="A person in a striped cape&#10;&#10;AI-generated content may be incorrect.">
            <a:extLst>
              <a:ext uri="{FF2B5EF4-FFF2-40B4-BE49-F238E27FC236}">
                <a16:creationId xmlns:a16="http://schemas.microsoft.com/office/drawing/2014/main" id="{EDC674FF-56CB-5983-3E1B-D6E51096E92D}"/>
              </a:ext>
            </a:extLst>
          </p:cNvPr>
          <p:cNvPicPr>
            <a:picLocks noGrp="1" noChangeAspect="1"/>
          </p:cNvPicPr>
          <p:nvPr>
            <p:ph type="pic" sz="quarter" idx="12"/>
          </p:nvPr>
        </p:nvPicPr>
        <p:blipFill>
          <a:blip r:embed="rId5"/>
          <a:srcRect t="90" b="90"/>
          <a:stretch>
            <a:fillRect/>
          </a:stretch>
        </p:blipFill>
        <p:spPr>
          <a:xfrm>
            <a:off x="-2989" y="653203"/>
            <a:ext cx="4300150" cy="5711024"/>
          </a:xfrm>
        </p:spPr>
      </p:pic>
    </p:spTree>
    <p:extLst>
      <p:ext uri="{BB962C8B-B14F-4D97-AF65-F5344CB8AC3E}">
        <p14:creationId xmlns:p14="http://schemas.microsoft.com/office/powerpoint/2010/main" val="4036545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C4F291-A3AD-D6CD-7BC4-BCFC20A05E7D}"/>
              </a:ext>
            </a:extLst>
          </p:cNvPr>
          <p:cNvSpPr>
            <a:spLocks noGrp="1"/>
          </p:cNvSpPr>
          <p:nvPr>
            <p:ph type="pic" sz="quarter" idx="12"/>
          </p:nvPr>
        </p:nvSpPr>
        <p:spPr>
          <a:xfrm>
            <a:off x="302829" y="1485900"/>
            <a:ext cx="5475889" cy="6858000"/>
          </a:xfrm>
        </p:spPr>
        <p:txBody>
          <a:bodyPr/>
          <a:lstStyle/>
          <a:p>
            <a:r>
              <a:rPr lang="en-GB" sz="2000" dirty="0">
                <a:latin typeface="Aptos Display" panose="020B0004020202020204" pitchFamily="34" charset="0"/>
                <a:ea typeface="Times New Roman" panose="02020603050405020304" pitchFamily="18" charset="0"/>
                <a:cs typeface="Arial" panose="020B0604020202020204" pitchFamily="34" charset="0"/>
              </a:rPr>
              <a:t>“</a:t>
            </a:r>
            <a:r>
              <a:rPr lang="en-GB" sz="2000" b="1" dirty="0">
                <a:latin typeface="Aptos Display" panose="020B0004020202020204" pitchFamily="34" charset="0"/>
                <a:ea typeface="Times New Roman" panose="02020603050405020304" pitchFamily="18" charset="0"/>
                <a:cs typeface="Arial" panose="020B0604020202020204" pitchFamily="34" charset="0"/>
              </a:rPr>
              <a:t>Each session grounded and brought my body to engage with my senses</a:t>
            </a:r>
            <a:r>
              <a:rPr lang="en-GB" sz="2000" dirty="0">
                <a:latin typeface="Aptos Display" panose="020B0004020202020204" pitchFamily="34" charset="0"/>
                <a:ea typeface="Times New Roman" panose="02020603050405020304" pitchFamily="18" charset="0"/>
                <a:cs typeface="Arial" panose="020B0604020202020204" pitchFamily="34" charset="0"/>
              </a:rPr>
              <a:t>. Smell has been a huge factor with the use of natural materials and evoked childhood memories.”</a:t>
            </a:r>
          </a:p>
          <a:p>
            <a:endParaRPr lang="en-GB" sz="2000" dirty="0">
              <a:latin typeface="Aptos Display" panose="020B0004020202020204" pitchFamily="34" charset="0"/>
              <a:ea typeface="Times New Roman" panose="02020603050405020304" pitchFamily="18" charset="0"/>
              <a:cs typeface="Arial" panose="020B0604020202020204" pitchFamily="34" charset="0"/>
            </a:endParaRPr>
          </a:p>
          <a:p>
            <a:r>
              <a:rPr lang="en-GB" sz="2000" dirty="0"/>
              <a:t>“Loved the </a:t>
            </a:r>
            <a:r>
              <a:rPr lang="en-GB" sz="2000" b="1" dirty="0"/>
              <a:t>togetherness </a:t>
            </a:r>
            <a:r>
              <a:rPr lang="en-GB" sz="2000" dirty="0"/>
              <a:t>of today’s project and the intentions. </a:t>
            </a:r>
            <a:r>
              <a:rPr lang="en-GB" sz="2000" b="1" dirty="0"/>
              <a:t>Very calming </a:t>
            </a:r>
            <a:r>
              <a:rPr lang="en-GB" sz="2000" dirty="0"/>
              <a:t>and </a:t>
            </a:r>
            <a:r>
              <a:rPr lang="en-GB" sz="2000" b="1" dirty="0"/>
              <a:t>grounding</a:t>
            </a:r>
            <a:r>
              <a:rPr lang="en-GB" sz="2000" dirty="0"/>
              <a:t>, and </a:t>
            </a:r>
            <a:r>
              <a:rPr lang="en-GB" sz="2000" b="1" dirty="0"/>
              <a:t>it felt nostalgic to me</a:t>
            </a:r>
            <a:r>
              <a:rPr lang="en-GB" sz="2000" dirty="0"/>
              <a:t>.”</a:t>
            </a:r>
          </a:p>
          <a:p>
            <a:r>
              <a:rPr lang="en-GB" sz="2000" dirty="0"/>
              <a:t> </a:t>
            </a:r>
          </a:p>
          <a:p>
            <a:r>
              <a:rPr lang="en-GB" sz="2000" dirty="0"/>
              <a:t>“</a:t>
            </a:r>
            <a:r>
              <a:rPr lang="en-GB" sz="2000" b="1" dirty="0"/>
              <a:t>So simple, beautiful and engaging</a:t>
            </a:r>
            <a:r>
              <a:rPr lang="en-GB" sz="2000" dirty="0"/>
              <a:t>. I really enjoyed this.”</a:t>
            </a:r>
          </a:p>
          <a:p>
            <a:endParaRPr lang="en-US" dirty="0"/>
          </a:p>
        </p:txBody>
      </p:sp>
      <p:sp>
        <p:nvSpPr>
          <p:cNvPr id="6" name="TextBox 5">
            <a:extLst>
              <a:ext uri="{FF2B5EF4-FFF2-40B4-BE49-F238E27FC236}">
                <a16:creationId xmlns:a16="http://schemas.microsoft.com/office/drawing/2014/main" id="{1F53C5EB-4B87-131C-FE7A-1A40604B8E64}"/>
              </a:ext>
            </a:extLst>
          </p:cNvPr>
          <p:cNvSpPr txBox="1"/>
          <p:nvPr/>
        </p:nvSpPr>
        <p:spPr>
          <a:xfrm>
            <a:off x="5864772" y="1309326"/>
            <a:ext cx="6106510" cy="400110"/>
          </a:xfrm>
          <a:prstGeom prst="rect">
            <a:avLst/>
          </a:prstGeom>
          <a:noFill/>
        </p:spPr>
        <p:txBody>
          <a:bodyPr wrap="square">
            <a:spAutoFit/>
          </a:bodyPr>
          <a:lstStyle/>
          <a:p>
            <a:pPr>
              <a:buNone/>
            </a:pPr>
            <a:endParaRPr lang="en-GB" sz="2000" dirty="0">
              <a:effectLst/>
              <a:latin typeface="Aptos Display" panose="020B0004020202020204" pitchFamily="34" charset="0"/>
              <a:ea typeface="Times New Roman" panose="02020603050405020304" pitchFamily="18" charset="0"/>
            </a:endParaRPr>
          </a:p>
        </p:txBody>
      </p:sp>
      <p:pic>
        <p:nvPicPr>
          <p:cNvPr id="7" name="Picture 6">
            <a:extLst>
              <a:ext uri="{FF2B5EF4-FFF2-40B4-BE49-F238E27FC236}">
                <a16:creationId xmlns:a16="http://schemas.microsoft.com/office/drawing/2014/main" id="{B87CD552-43AE-2B84-C147-1F774EB4E338}"/>
              </a:ext>
            </a:extLst>
          </p:cNvPr>
          <p:cNvPicPr>
            <a:picLocks noChangeAspect="1"/>
          </p:cNvPicPr>
          <p:nvPr/>
        </p:nvPicPr>
        <p:blipFill>
          <a:blip r:embed="rId2"/>
          <a:stretch>
            <a:fillRect/>
          </a:stretch>
        </p:blipFill>
        <p:spPr>
          <a:xfrm>
            <a:off x="6036879" y="3429000"/>
            <a:ext cx="2514600" cy="2971800"/>
          </a:xfrm>
          <a:prstGeom prst="rect">
            <a:avLst/>
          </a:prstGeom>
        </p:spPr>
      </p:pic>
      <p:pic>
        <p:nvPicPr>
          <p:cNvPr id="9" name="Picture 8">
            <a:extLst>
              <a:ext uri="{FF2B5EF4-FFF2-40B4-BE49-F238E27FC236}">
                <a16:creationId xmlns:a16="http://schemas.microsoft.com/office/drawing/2014/main" id="{6C0DB098-FB92-EBE6-C03A-DE1A67E43125}"/>
              </a:ext>
            </a:extLst>
          </p:cNvPr>
          <p:cNvPicPr>
            <a:picLocks noChangeAspect="1"/>
          </p:cNvPicPr>
          <p:nvPr/>
        </p:nvPicPr>
        <p:blipFill>
          <a:blip r:embed="rId3"/>
          <a:stretch>
            <a:fillRect/>
          </a:stretch>
        </p:blipFill>
        <p:spPr>
          <a:xfrm>
            <a:off x="6036879" y="636593"/>
            <a:ext cx="2514600" cy="2438400"/>
          </a:xfrm>
          <a:prstGeom prst="rect">
            <a:avLst/>
          </a:prstGeom>
        </p:spPr>
      </p:pic>
      <p:pic>
        <p:nvPicPr>
          <p:cNvPr id="10" name="Picture 9">
            <a:extLst>
              <a:ext uri="{FF2B5EF4-FFF2-40B4-BE49-F238E27FC236}">
                <a16:creationId xmlns:a16="http://schemas.microsoft.com/office/drawing/2014/main" id="{2E879900-CEFA-591E-BDDA-74B8EFB4D456}"/>
              </a:ext>
            </a:extLst>
          </p:cNvPr>
          <p:cNvPicPr>
            <a:picLocks noChangeAspect="1"/>
          </p:cNvPicPr>
          <p:nvPr/>
        </p:nvPicPr>
        <p:blipFill>
          <a:blip r:embed="rId4"/>
          <a:stretch>
            <a:fillRect/>
          </a:stretch>
        </p:blipFill>
        <p:spPr>
          <a:xfrm>
            <a:off x="9099331" y="2082800"/>
            <a:ext cx="2514600" cy="2692400"/>
          </a:xfrm>
          <a:prstGeom prst="rect">
            <a:avLst/>
          </a:prstGeom>
        </p:spPr>
      </p:pic>
    </p:spTree>
    <p:extLst>
      <p:ext uri="{BB962C8B-B14F-4D97-AF65-F5344CB8AC3E}">
        <p14:creationId xmlns:p14="http://schemas.microsoft.com/office/powerpoint/2010/main" val="99531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ranch with pine cones and leaves on a white surface&#10;&#10;AI-generated content may be incorrect.">
            <a:extLst>
              <a:ext uri="{FF2B5EF4-FFF2-40B4-BE49-F238E27FC236}">
                <a16:creationId xmlns:a16="http://schemas.microsoft.com/office/drawing/2014/main" id="{271879CA-3DFB-242F-7539-FCA67AC36846}"/>
              </a:ext>
            </a:extLst>
          </p:cNvPr>
          <p:cNvPicPr>
            <a:picLocks noChangeAspect="1"/>
          </p:cNvPicPr>
          <p:nvPr/>
        </p:nvPicPr>
        <p:blipFill>
          <a:blip r:embed="rId2"/>
          <a:stretch>
            <a:fillRect/>
          </a:stretch>
        </p:blipFill>
        <p:spPr>
          <a:xfrm>
            <a:off x="986118" y="220756"/>
            <a:ext cx="6096000" cy="4152900"/>
          </a:xfrm>
          <a:prstGeom prst="rect">
            <a:avLst/>
          </a:prstGeom>
        </p:spPr>
      </p:pic>
      <p:pic>
        <p:nvPicPr>
          <p:cNvPr id="8" name="Picture 7" descr="A person in a knitted blanket&#10;&#10;AI-generated content may be incorrect.">
            <a:extLst>
              <a:ext uri="{FF2B5EF4-FFF2-40B4-BE49-F238E27FC236}">
                <a16:creationId xmlns:a16="http://schemas.microsoft.com/office/drawing/2014/main" id="{94458603-01FE-1EA6-A8E7-A9C65EED7E36}"/>
              </a:ext>
            </a:extLst>
          </p:cNvPr>
          <p:cNvPicPr>
            <a:picLocks noChangeAspect="1"/>
          </p:cNvPicPr>
          <p:nvPr/>
        </p:nvPicPr>
        <p:blipFill>
          <a:blip r:embed="rId3"/>
          <a:stretch>
            <a:fillRect/>
          </a:stretch>
        </p:blipFill>
        <p:spPr>
          <a:xfrm>
            <a:off x="7496071" y="218515"/>
            <a:ext cx="4013032" cy="5255559"/>
          </a:xfrm>
          <a:prstGeom prst="rect">
            <a:avLst/>
          </a:prstGeom>
        </p:spPr>
      </p:pic>
      <p:pic>
        <p:nvPicPr>
          <p:cNvPr id="10" name="Picture 9">
            <a:extLst>
              <a:ext uri="{FF2B5EF4-FFF2-40B4-BE49-F238E27FC236}">
                <a16:creationId xmlns:a16="http://schemas.microsoft.com/office/drawing/2014/main" id="{892140A1-28F2-F764-AC48-2E0EEFEB4059}"/>
              </a:ext>
            </a:extLst>
          </p:cNvPr>
          <p:cNvPicPr>
            <a:picLocks noChangeAspect="1"/>
          </p:cNvPicPr>
          <p:nvPr/>
        </p:nvPicPr>
        <p:blipFill>
          <a:blip r:embed="rId4"/>
          <a:stretch>
            <a:fillRect/>
          </a:stretch>
        </p:blipFill>
        <p:spPr>
          <a:xfrm>
            <a:off x="5507329" y="2571063"/>
            <a:ext cx="2971800" cy="2904564"/>
          </a:xfrm>
          <a:prstGeom prst="rect">
            <a:avLst/>
          </a:prstGeom>
        </p:spPr>
      </p:pic>
    </p:spTree>
    <p:extLst>
      <p:ext uri="{BB962C8B-B14F-4D97-AF65-F5344CB8AC3E}">
        <p14:creationId xmlns:p14="http://schemas.microsoft.com/office/powerpoint/2010/main" val="747582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6FE847-C5F6-5D38-CA2C-385E0473B82D}"/>
              </a:ext>
            </a:extLst>
          </p:cNvPr>
          <p:cNvSpPr>
            <a:spLocks noGrp="1"/>
          </p:cNvSpPr>
          <p:nvPr>
            <p:ph type="body" sz="quarter" idx="11"/>
          </p:nvPr>
        </p:nvSpPr>
        <p:spPr>
          <a:xfrm>
            <a:off x="7553961" y="752370"/>
            <a:ext cx="3537875" cy="5353260"/>
          </a:xfrm>
        </p:spPr>
        <p:txBody>
          <a:bodyPr/>
          <a:lstStyle/>
          <a:p>
            <a:pPr lvl="0"/>
            <a:r>
              <a:rPr lang="en-GB" sz="2000" dirty="0">
                <a:latin typeface="Aptos Display" panose="020B0004020202020204" pitchFamily="34" charset="0"/>
              </a:rPr>
              <a:t>Learning from Others</a:t>
            </a:r>
          </a:p>
          <a:p>
            <a:pPr lvl="0"/>
            <a:r>
              <a:rPr lang="en-GB" sz="2000" dirty="0">
                <a:latin typeface="Aptos Display" panose="020B0004020202020204" pitchFamily="34" charset="0"/>
              </a:rPr>
              <a:t>Interaction</a:t>
            </a:r>
          </a:p>
          <a:p>
            <a:pPr lvl="0"/>
            <a:r>
              <a:rPr lang="en-GB" sz="2000" dirty="0">
                <a:latin typeface="Aptos Display" panose="020B0004020202020204" pitchFamily="34" charset="0"/>
              </a:rPr>
              <a:t>Going back to our roots</a:t>
            </a:r>
          </a:p>
          <a:p>
            <a:pPr lvl="0"/>
            <a:r>
              <a:rPr lang="en-GB" sz="2000" dirty="0">
                <a:latin typeface="Aptos Display" panose="020B0004020202020204" pitchFamily="34" charset="0"/>
              </a:rPr>
              <a:t>Gathering</a:t>
            </a:r>
          </a:p>
          <a:p>
            <a:pPr lvl="0"/>
            <a:r>
              <a:rPr lang="en-GB" sz="2000" dirty="0">
                <a:latin typeface="Aptos Display" panose="020B0004020202020204" pitchFamily="34" charset="0"/>
              </a:rPr>
              <a:t>Natural Feelings</a:t>
            </a:r>
          </a:p>
          <a:p>
            <a:pPr lvl="0"/>
            <a:r>
              <a:rPr lang="en-GB" sz="2000" dirty="0">
                <a:latin typeface="Aptos Display" panose="020B0004020202020204" pitchFamily="34" charset="0"/>
              </a:rPr>
              <a:t>Connection </a:t>
            </a:r>
          </a:p>
          <a:p>
            <a:pPr lvl="0"/>
            <a:r>
              <a:rPr lang="en-GB" sz="2000" dirty="0">
                <a:latin typeface="Aptos Display" panose="020B0004020202020204" pitchFamily="34" charset="0"/>
              </a:rPr>
              <a:t>A reason to come to class</a:t>
            </a:r>
          </a:p>
          <a:p>
            <a:pPr lvl="0"/>
            <a:r>
              <a:rPr lang="en-GB" sz="2000" dirty="0">
                <a:latin typeface="Aptos Display" panose="020B0004020202020204" pitchFamily="34" charset="0"/>
              </a:rPr>
              <a:t>Relational</a:t>
            </a:r>
          </a:p>
          <a:p>
            <a:pPr lvl="0"/>
            <a:r>
              <a:rPr lang="en-GB" sz="2000" dirty="0">
                <a:latin typeface="Aptos Display" panose="020B0004020202020204" pitchFamily="34" charset="0"/>
              </a:rPr>
              <a:t>Less intimidating</a:t>
            </a:r>
          </a:p>
          <a:p>
            <a:pPr lvl="0"/>
            <a:endParaRPr lang="en-GB" dirty="0">
              <a:latin typeface="Aptos Display" panose="020B0004020202020204" pitchFamily="34" charset="0"/>
            </a:endParaRPr>
          </a:p>
          <a:p>
            <a:pPr lvl="0"/>
            <a:r>
              <a:rPr lang="en-GB" sz="1800" dirty="0">
                <a:latin typeface="Aptos Display" panose="020B0004020202020204" pitchFamily="34" charset="0"/>
              </a:rPr>
              <a:t>MSc Art Psychotherapy learner responses to the ecology of care model</a:t>
            </a:r>
          </a:p>
          <a:p>
            <a:endParaRPr lang="en-US" dirty="0"/>
          </a:p>
        </p:txBody>
      </p:sp>
      <p:pic>
        <p:nvPicPr>
          <p:cNvPr id="8" name="Picture Placeholder 7">
            <a:extLst>
              <a:ext uri="{FF2B5EF4-FFF2-40B4-BE49-F238E27FC236}">
                <a16:creationId xmlns:a16="http://schemas.microsoft.com/office/drawing/2014/main" id="{E270C606-1E20-908D-401C-595145D8DAD3}"/>
              </a:ext>
            </a:extLst>
          </p:cNvPr>
          <p:cNvPicPr>
            <a:picLocks noGrp="1" noChangeAspect="1"/>
          </p:cNvPicPr>
          <p:nvPr>
            <p:ph type="pic" sz="quarter" idx="12"/>
          </p:nvPr>
        </p:nvPicPr>
        <p:blipFill>
          <a:blip r:embed="rId2"/>
          <a:srcRect l="8312" r="8312"/>
          <a:stretch>
            <a:fillRect/>
          </a:stretch>
        </p:blipFill>
        <p:spPr>
          <a:xfrm>
            <a:off x="84138" y="0"/>
            <a:ext cx="6810375" cy="6858000"/>
          </a:xfrm>
        </p:spPr>
      </p:pic>
    </p:spTree>
    <p:extLst>
      <p:ext uri="{BB962C8B-B14F-4D97-AF65-F5344CB8AC3E}">
        <p14:creationId xmlns:p14="http://schemas.microsoft.com/office/powerpoint/2010/main" val="3312388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fireplace with a painting on the mantle&#10;&#10;AI-generated content may be incorrect.">
            <a:extLst>
              <a:ext uri="{FF2B5EF4-FFF2-40B4-BE49-F238E27FC236}">
                <a16:creationId xmlns:a16="http://schemas.microsoft.com/office/drawing/2014/main" id="{CFF5B82A-EA2C-686B-F2C6-F59069C5B236}"/>
              </a:ext>
            </a:extLst>
          </p:cNvPr>
          <p:cNvPicPr>
            <a:picLocks noChangeAspect="1"/>
          </p:cNvPicPr>
          <p:nvPr/>
        </p:nvPicPr>
        <p:blipFill>
          <a:blip r:embed="rId2"/>
          <a:stretch>
            <a:fillRect/>
          </a:stretch>
        </p:blipFill>
        <p:spPr>
          <a:xfrm>
            <a:off x="191775" y="394233"/>
            <a:ext cx="3780609" cy="5150053"/>
          </a:xfrm>
          <a:prstGeom prst="rect">
            <a:avLst/>
          </a:prstGeom>
        </p:spPr>
      </p:pic>
      <p:pic>
        <p:nvPicPr>
          <p:cNvPr id="8" name="Picture 7" descr="A statue on a shelf&#10;&#10;AI-generated content may be incorrect.">
            <a:extLst>
              <a:ext uri="{FF2B5EF4-FFF2-40B4-BE49-F238E27FC236}">
                <a16:creationId xmlns:a16="http://schemas.microsoft.com/office/drawing/2014/main" id="{F147C26D-9E0A-B328-A5AC-E1602A98AFEF}"/>
              </a:ext>
            </a:extLst>
          </p:cNvPr>
          <p:cNvPicPr>
            <a:picLocks noChangeAspect="1"/>
          </p:cNvPicPr>
          <p:nvPr/>
        </p:nvPicPr>
        <p:blipFill>
          <a:blip r:embed="rId3"/>
          <a:stretch>
            <a:fillRect/>
          </a:stretch>
        </p:blipFill>
        <p:spPr>
          <a:xfrm>
            <a:off x="8126227" y="421445"/>
            <a:ext cx="3930427" cy="5150250"/>
          </a:xfrm>
          <a:prstGeom prst="rect">
            <a:avLst/>
          </a:prstGeom>
        </p:spPr>
      </p:pic>
      <p:pic>
        <p:nvPicPr>
          <p:cNvPr id="4" name="Picture 3" descr="A small house and a spray bottle on a table&#10;&#10;AI-generated content may be incorrect.">
            <a:extLst>
              <a:ext uri="{FF2B5EF4-FFF2-40B4-BE49-F238E27FC236}">
                <a16:creationId xmlns:a16="http://schemas.microsoft.com/office/drawing/2014/main" id="{06C38BC0-7483-F881-E80A-556EB258220A}"/>
              </a:ext>
            </a:extLst>
          </p:cNvPr>
          <p:cNvPicPr>
            <a:picLocks noChangeAspect="1"/>
          </p:cNvPicPr>
          <p:nvPr/>
        </p:nvPicPr>
        <p:blipFill>
          <a:blip r:embed="rId4"/>
          <a:stretch>
            <a:fillRect/>
          </a:stretch>
        </p:blipFill>
        <p:spPr>
          <a:xfrm>
            <a:off x="4130468" y="423727"/>
            <a:ext cx="3817122" cy="5113234"/>
          </a:xfrm>
          <a:prstGeom prst="rect">
            <a:avLst/>
          </a:prstGeom>
        </p:spPr>
      </p:pic>
    </p:spTree>
    <p:extLst>
      <p:ext uri="{BB962C8B-B14F-4D97-AF65-F5344CB8AC3E}">
        <p14:creationId xmlns:p14="http://schemas.microsoft.com/office/powerpoint/2010/main" val="847768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BB2B84D-8EB9-8C38-FFCF-DF1CC76CCC2E}"/>
              </a:ext>
            </a:extLst>
          </p:cNvPr>
          <p:cNvSpPr>
            <a:spLocks noGrp="1"/>
          </p:cNvSpPr>
          <p:nvPr>
            <p:ph type="pic" sz="quarter" idx="12"/>
          </p:nvPr>
        </p:nvSpPr>
        <p:spPr>
          <a:xfrm>
            <a:off x="301430" y="1110624"/>
            <a:ext cx="4004695" cy="7041003"/>
          </a:xfrm>
        </p:spPr>
        <p:txBody>
          <a:bodyPr/>
          <a:lstStyle/>
          <a:p>
            <a:pPr lvl="0"/>
            <a:r>
              <a:rPr lang="en-GB" sz="2000" dirty="0">
                <a:latin typeface="Aptos Display" panose="020B0004020202020204" pitchFamily="34" charset="0"/>
              </a:rPr>
              <a:t>More connections with lecturers</a:t>
            </a:r>
          </a:p>
          <a:p>
            <a:pPr lvl="0"/>
            <a:r>
              <a:rPr lang="en-GB" sz="2000" dirty="0">
                <a:latin typeface="Aptos Display" panose="020B0004020202020204" pitchFamily="34" charset="0"/>
              </a:rPr>
              <a:t>A focus on objects is a chance to be non-verbal</a:t>
            </a:r>
          </a:p>
          <a:p>
            <a:pPr lvl="0"/>
            <a:r>
              <a:rPr lang="en-GB" sz="2000" dirty="0">
                <a:latin typeface="Aptos Display" panose="020B0004020202020204" pitchFamily="34" charset="0"/>
              </a:rPr>
              <a:t>Softening</a:t>
            </a:r>
          </a:p>
          <a:p>
            <a:pPr lvl="0"/>
            <a:r>
              <a:rPr lang="en-GB" sz="2000" dirty="0">
                <a:latin typeface="Aptos Display" panose="020B0004020202020204" pitchFamily="34" charset="0"/>
              </a:rPr>
              <a:t>Puts us at ease</a:t>
            </a:r>
          </a:p>
          <a:p>
            <a:pPr lvl="0"/>
            <a:r>
              <a:rPr lang="en-GB" sz="2000" dirty="0">
                <a:latin typeface="Aptos Display" panose="020B0004020202020204" pitchFamily="34" charset="0"/>
              </a:rPr>
              <a:t>It’s a space to gather</a:t>
            </a:r>
          </a:p>
          <a:p>
            <a:pPr lvl="0"/>
            <a:r>
              <a:rPr lang="en-GB" sz="2000" dirty="0">
                <a:latin typeface="Aptos Display" panose="020B0004020202020204" pitchFamily="34" charset="0"/>
              </a:rPr>
              <a:t>It helps me to orient myself </a:t>
            </a:r>
          </a:p>
          <a:p>
            <a:pPr lvl="0"/>
            <a:r>
              <a:rPr lang="en-GB" sz="2000" dirty="0">
                <a:latin typeface="Aptos Display" panose="020B0004020202020204" pitchFamily="34" charset="0"/>
              </a:rPr>
              <a:t>Improves group rapport</a:t>
            </a:r>
          </a:p>
          <a:p>
            <a:pPr lvl="0"/>
            <a:r>
              <a:rPr lang="en-GB" sz="2000" dirty="0">
                <a:latin typeface="Aptos Display" panose="020B0004020202020204" pitchFamily="34" charset="0"/>
              </a:rPr>
              <a:t>A chance to get to know people</a:t>
            </a:r>
          </a:p>
          <a:p>
            <a:pPr lvl="0"/>
            <a:r>
              <a:rPr lang="en-GB" sz="2000" dirty="0">
                <a:latin typeface="Aptos Display" panose="020B0004020202020204" pitchFamily="34" charset="0"/>
              </a:rPr>
              <a:t>It develops community</a:t>
            </a:r>
          </a:p>
          <a:p>
            <a:pPr lvl="0"/>
            <a:endParaRPr lang="en-GB" sz="2000" dirty="0">
              <a:latin typeface="Aptos Display" panose="020B0004020202020204" pitchFamily="34" charset="0"/>
            </a:endParaRPr>
          </a:p>
          <a:p>
            <a:pPr>
              <a:lnSpc>
                <a:spcPct val="100000"/>
              </a:lnSpc>
            </a:pPr>
            <a:r>
              <a:rPr lang="en-GB" sz="1800" dirty="0">
                <a:latin typeface="Aptos Display" panose="020B0004020202020204" pitchFamily="34" charset="0"/>
              </a:rPr>
              <a:t>MSc Art Psychotherapy learner responses to the ecology of care model</a:t>
            </a:r>
          </a:p>
          <a:p>
            <a:pPr lvl="0"/>
            <a:endParaRPr lang="en-GB" sz="2000" dirty="0">
              <a:latin typeface="Aptos Display" panose="020B0004020202020204" pitchFamily="34" charset="0"/>
            </a:endParaRPr>
          </a:p>
          <a:p>
            <a:endParaRPr lang="en-US" dirty="0"/>
          </a:p>
        </p:txBody>
      </p:sp>
      <p:pic>
        <p:nvPicPr>
          <p:cNvPr id="6" name="Picture Placeholder 5" descr="A table with a bird figurine and a picture frame&#10;&#10;AI-generated content may be incorrect.">
            <a:extLst>
              <a:ext uri="{FF2B5EF4-FFF2-40B4-BE49-F238E27FC236}">
                <a16:creationId xmlns:a16="http://schemas.microsoft.com/office/drawing/2014/main" id="{31DF7D42-85E2-C278-3C77-A06F23BF16BE}"/>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8121" b="8121"/>
          <a:stretch>
            <a:fillRect/>
          </a:stretch>
        </p:blipFill>
        <p:spPr>
          <a:xfrm>
            <a:off x="4701141" y="1110625"/>
            <a:ext cx="3605539" cy="4026862"/>
          </a:xfrm>
          <a:prstGeom prst="rect">
            <a:avLst/>
          </a:prstGeom>
        </p:spPr>
      </p:pic>
      <p:pic>
        <p:nvPicPr>
          <p:cNvPr id="9" name="Picture 8" descr="A plant in a pot&#10;&#10;AI-generated content may be incorrect.">
            <a:extLst>
              <a:ext uri="{FF2B5EF4-FFF2-40B4-BE49-F238E27FC236}">
                <a16:creationId xmlns:a16="http://schemas.microsoft.com/office/drawing/2014/main" id="{969249BC-61D6-2CBA-5DC1-53470C827F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4257" y="1110624"/>
            <a:ext cx="3268495" cy="4026862"/>
          </a:xfrm>
          <a:prstGeom prst="rect">
            <a:avLst/>
          </a:prstGeom>
          <a:noFill/>
        </p:spPr>
      </p:pic>
    </p:spTree>
    <p:extLst>
      <p:ext uri="{BB962C8B-B14F-4D97-AF65-F5344CB8AC3E}">
        <p14:creationId xmlns:p14="http://schemas.microsoft.com/office/powerpoint/2010/main" val="1907974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plant&#10;&#10;AI-generated content may be incorrect.">
            <a:extLst>
              <a:ext uri="{FF2B5EF4-FFF2-40B4-BE49-F238E27FC236}">
                <a16:creationId xmlns:a16="http://schemas.microsoft.com/office/drawing/2014/main" id="{F40A1010-B27A-5278-1E5B-FAAA6EA9412E}"/>
              </a:ext>
            </a:extLst>
          </p:cNvPr>
          <p:cNvPicPr>
            <a:picLocks noChangeAspect="1"/>
          </p:cNvPicPr>
          <p:nvPr/>
        </p:nvPicPr>
        <p:blipFill>
          <a:blip r:embed="rId2"/>
          <a:stretch>
            <a:fillRect/>
          </a:stretch>
        </p:blipFill>
        <p:spPr>
          <a:xfrm>
            <a:off x="4899256" y="587656"/>
            <a:ext cx="2891351" cy="5623294"/>
          </a:xfrm>
          <a:prstGeom prst="rect">
            <a:avLst/>
          </a:prstGeom>
        </p:spPr>
      </p:pic>
      <p:pic>
        <p:nvPicPr>
          <p:cNvPr id="12" name="Picture 11" descr="A plant with leaves on a pink surface&#10;&#10;AI-generated content may be incorrect.">
            <a:extLst>
              <a:ext uri="{FF2B5EF4-FFF2-40B4-BE49-F238E27FC236}">
                <a16:creationId xmlns:a16="http://schemas.microsoft.com/office/drawing/2014/main" id="{54BB8A3C-1C5D-F7A2-20F3-76188F1BD2E1}"/>
              </a:ext>
            </a:extLst>
          </p:cNvPr>
          <p:cNvPicPr>
            <a:picLocks noChangeAspect="1"/>
          </p:cNvPicPr>
          <p:nvPr/>
        </p:nvPicPr>
        <p:blipFill>
          <a:blip r:embed="rId3"/>
          <a:stretch>
            <a:fillRect/>
          </a:stretch>
        </p:blipFill>
        <p:spPr>
          <a:xfrm>
            <a:off x="7961775" y="723300"/>
            <a:ext cx="4013951" cy="5349977"/>
          </a:xfrm>
          <a:prstGeom prst="rect">
            <a:avLst/>
          </a:prstGeom>
        </p:spPr>
      </p:pic>
      <p:pic>
        <p:nvPicPr>
          <p:cNvPr id="14" name="Picture 13" descr="A desk with a vase of flowers and a book&#10;&#10;AI-generated content may be incorrect.">
            <a:extLst>
              <a:ext uri="{FF2B5EF4-FFF2-40B4-BE49-F238E27FC236}">
                <a16:creationId xmlns:a16="http://schemas.microsoft.com/office/drawing/2014/main" id="{D30902C4-CCA2-70AF-9907-04442AF96F19}"/>
              </a:ext>
            </a:extLst>
          </p:cNvPr>
          <p:cNvPicPr>
            <a:picLocks noChangeAspect="1"/>
          </p:cNvPicPr>
          <p:nvPr/>
        </p:nvPicPr>
        <p:blipFill>
          <a:blip r:embed="rId4"/>
          <a:stretch>
            <a:fillRect/>
          </a:stretch>
        </p:blipFill>
        <p:spPr>
          <a:xfrm>
            <a:off x="252879" y="1254524"/>
            <a:ext cx="4499502" cy="4280183"/>
          </a:xfrm>
          <a:prstGeom prst="rect">
            <a:avLst/>
          </a:prstGeom>
        </p:spPr>
      </p:pic>
      <p:sp>
        <p:nvSpPr>
          <p:cNvPr id="2" name="TextBox 1">
            <a:extLst>
              <a:ext uri="{FF2B5EF4-FFF2-40B4-BE49-F238E27FC236}">
                <a16:creationId xmlns:a16="http://schemas.microsoft.com/office/drawing/2014/main" id="{E0D8EBEE-B796-A2E5-FB3A-5102668AFEAC}"/>
              </a:ext>
            </a:extLst>
          </p:cNvPr>
          <p:cNvSpPr txBox="1"/>
          <p:nvPr/>
        </p:nvSpPr>
        <p:spPr>
          <a:xfrm>
            <a:off x="252879" y="6386945"/>
            <a:ext cx="6904454" cy="369332"/>
          </a:xfrm>
          <a:prstGeom prst="rect">
            <a:avLst/>
          </a:prstGeom>
          <a:noFill/>
        </p:spPr>
        <p:txBody>
          <a:bodyPr wrap="none" rtlCol="0">
            <a:spAutoFit/>
          </a:bodyPr>
          <a:lstStyle/>
          <a:p>
            <a:r>
              <a:rPr lang="en-US" dirty="0">
                <a:solidFill>
                  <a:schemeClr val="bg1"/>
                </a:solidFill>
              </a:rPr>
              <a:t>Support structures, vessels, containers and the nature of self care.</a:t>
            </a:r>
          </a:p>
        </p:txBody>
      </p:sp>
    </p:spTree>
    <p:extLst>
      <p:ext uri="{BB962C8B-B14F-4D97-AF65-F5344CB8AC3E}">
        <p14:creationId xmlns:p14="http://schemas.microsoft.com/office/powerpoint/2010/main" val="468507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92CF5F-4696-F50B-FFC5-67B3DB4A361D}"/>
              </a:ext>
            </a:extLst>
          </p:cNvPr>
          <p:cNvSpPr>
            <a:spLocks noGrp="1"/>
          </p:cNvSpPr>
          <p:nvPr>
            <p:ph type="body" sz="quarter" idx="11"/>
          </p:nvPr>
        </p:nvSpPr>
        <p:spPr>
          <a:xfrm>
            <a:off x="7676040" y="626973"/>
            <a:ext cx="3579050" cy="6246838"/>
          </a:xfrm>
        </p:spPr>
        <p:txBody>
          <a:bodyPr/>
          <a:lstStyle/>
          <a:p>
            <a:pPr lvl="0"/>
            <a:r>
              <a:rPr lang="en-GB" sz="2000" dirty="0">
                <a:latin typeface="Aptos Display" panose="020B0004020202020204" pitchFamily="34" charset="0"/>
              </a:rPr>
              <a:t>Breaks Down Barriers</a:t>
            </a:r>
          </a:p>
          <a:p>
            <a:pPr lvl="0"/>
            <a:r>
              <a:rPr lang="en-GB" sz="2000" dirty="0">
                <a:latin typeface="Aptos Display" panose="020B0004020202020204" pitchFamily="34" charset="0"/>
              </a:rPr>
              <a:t>Promotes inclusion and  curiosity</a:t>
            </a:r>
          </a:p>
          <a:p>
            <a:pPr lvl="0"/>
            <a:r>
              <a:rPr lang="en-GB" sz="2000" dirty="0">
                <a:latin typeface="Aptos Display" panose="020B0004020202020204" pitchFamily="34" charset="0"/>
              </a:rPr>
              <a:t>A conversation starter</a:t>
            </a:r>
          </a:p>
          <a:p>
            <a:pPr lvl="0"/>
            <a:r>
              <a:rPr lang="en-GB" sz="2000" dirty="0">
                <a:latin typeface="Aptos Display" panose="020B0004020202020204" pitchFamily="34" charset="0"/>
              </a:rPr>
              <a:t>Nostalgia</a:t>
            </a:r>
          </a:p>
          <a:p>
            <a:pPr lvl="0"/>
            <a:r>
              <a:rPr lang="en-GB" sz="2000" dirty="0">
                <a:latin typeface="Aptos Display" panose="020B0004020202020204" pitchFamily="34" charset="0"/>
              </a:rPr>
              <a:t>Reframing environments </a:t>
            </a:r>
          </a:p>
          <a:p>
            <a:pPr lvl="0"/>
            <a:r>
              <a:rPr lang="en-GB" sz="2000" dirty="0">
                <a:latin typeface="Aptos Display" panose="020B0004020202020204" pitchFamily="34" charset="0"/>
              </a:rPr>
              <a:t>Warm and containing</a:t>
            </a:r>
          </a:p>
          <a:p>
            <a:pPr lvl="0"/>
            <a:r>
              <a:rPr lang="en-GB" sz="2000" dirty="0">
                <a:latin typeface="Aptos Display" panose="020B0004020202020204" pitchFamily="34" charset="0"/>
              </a:rPr>
              <a:t>Holding</a:t>
            </a:r>
          </a:p>
          <a:p>
            <a:pPr lvl="0"/>
            <a:r>
              <a:rPr lang="en-GB" sz="2000" dirty="0">
                <a:latin typeface="Aptos Display" panose="020B0004020202020204" pitchFamily="34" charset="0"/>
              </a:rPr>
              <a:t>Celebrating the beautiful</a:t>
            </a:r>
          </a:p>
          <a:p>
            <a:pPr lvl="0"/>
            <a:r>
              <a:rPr lang="en-GB" sz="2000" dirty="0">
                <a:latin typeface="Aptos Display" panose="020B0004020202020204" pitchFamily="34" charset="0"/>
              </a:rPr>
              <a:t>Fun</a:t>
            </a:r>
          </a:p>
          <a:p>
            <a:pPr lvl="0"/>
            <a:r>
              <a:rPr lang="en-GB" sz="2000" dirty="0">
                <a:latin typeface="Aptos Display" panose="020B0004020202020204" pitchFamily="34" charset="0"/>
              </a:rPr>
              <a:t>Equality</a:t>
            </a:r>
          </a:p>
          <a:p>
            <a:endParaRPr lang="en-GB" sz="2000" dirty="0"/>
          </a:p>
          <a:p>
            <a:r>
              <a:rPr lang="en-GB" sz="1800" dirty="0">
                <a:latin typeface="Aptos Display" panose="020B0004020202020204" pitchFamily="34" charset="0"/>
              </a:rPr>
              <a:t>MSc Art Psychotherapy learner responses to the ecology of care model</a:t>
            </a:r>
          </a:p>
          <a:p>
            <a:pPr lvl="0"/>
            <a:endParaRPr lang="en-GB" dirty="0"/>
          </a:p>
          <a:p>
            <a:endParaRPr lang="en-US" dirty="0"/>
          </a:p>
        </p:txBody>
      </p:sp>
      <p:pic>
        <p:nvPicPr>
          <p:cNvPr id="13" name="Picture 12" descr="A white paper with black writing&#10;&#10;AI-generated content may be incorrect.">
            <a:extLst>
              <a:ext uri="{FF2B5EF4-FFF2-40B4-BE49-F238E27FC236}">
                <a16:creationId xmlns:a16="http://schemas.microsoft.com/office/drawing/2014/main" id="{46357318-BCD3-675E-231D-0A6304FF0E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696" y="844917"/>
            <a:ext cx="3672257" cy="5110803"/>
          </a:xfrm>
          <a:prstGeom prst="rect">
            <a:avLst/>
          </a:prstGeom>
        </p:spPr>
      </p:pic>
      <p:pic>
        <p:nvPicPr>
          <p:cNvPr id="15" name="Picture 14" descr="A group of people with a basket of food&#10;&#10;AI-generated content may be incorrect.">
            <a:extLst>
              <a:ext uri="{FF2B5EF4-FFF2-40B4-BE49-F238E27FC236}">
                <a16:creationId xmlns:a16="http://schemas.microsoft.com/office/drawing/2014/main" id="{185BDCEA-3A78-921F-1481-882584A550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3128" y="626973"/>
            <a:ext cx="2394809" cy="2057876"/>
          </a:xfrm>
          <a:prstGeom prst="rect">
            <a:avLst/>
          </a:prstGeom>
        </p:spPr>
      </p:pic>
      <p:pic>
        <p:nvPicPr>
          <p:cNvPr id="17" name="Picture 16" descr="A drawing of hands holding a heart&#10;&#10;AI-generated content may be incorrect.">
            <a:extLst>
              <a:ext uri="{FF2B5EF4-FFF2-40B4-BE49-F238E27FC236}">
                <a16:creationId xmlns:a16="http://schemas.microsoft.com/office/drawing/2014/main" id="{67499425-CFD8-DD15-DD28-52A9A29ACD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3129" y="2891839"/>
            <a:ext cx="2394809" cy="3231611"/>
          </a:xfrm>
          <a:prstGeom prst="rect">
            <a:avLst/>
          </a:prstGeom>
        </p:spPr>
      </p:pic>
    </p:spTree>
    <p:extLst>
      <p:ext uri="{BB962C8B-B14F-4D97-AF65-F5344CB8AC3E}">
        <p14:creationId xmlns:p14="http://schemas.microsoft.com/office/powerpoint/2010/main" val="940498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wo people sitting under a tree&#10;&#10;AI-generated content may be incorrect.">
            <a:extLst>
              <a:ext uri="{FF2B5EF4-FFF2-40B4-BE49-F238E27FC236}">
                <a16:creationId xmlns:a16="http://schemas.microsoft.com/office/drawing/2014/main" id="{2F655B84-AF29-F96B-41AC-0E2748B9E4B4}"/>
              </a:ext>
            </a:extLst>
          </p:cNvPr>
          <p:cNvPicPr>
            <a:picLocks noChangeAspect="1"/>
          </p:cNvPicPr>
          <p:nvPr/>
        </p:nvPicPr>
        <p:blipFill>
          <a:blip r:embed="rId2"/>
          <a:stretch>
            <a:fillRect/>
          </a:stretch>
        </p:blipFill>
        <p:spPr>
          <a:xfrm>
            <a:off x="117218" y="406240"/>
            <a:ext cx="7708348" cy="5769749"/>
          </a:xfrm>
          <a:prstGeom prst="rect">
            <a:avLst/>
          </a:prstGeom>
        </p:spPr>
      </p:pic>
      <p:pic>
        <p:nvPicPr>
          <p:cNvPr id="5" name="Picture 4" descr="A white vase with sticks and moss on a table&#10;&#10;AI-generated content may be incorrect.">
            <a:extLst>
              <a:ext uri="{FF2B5EF4-FFF2-40B4-BE49-F238E27FC236}">
                <a16:creationId xmlns:a16="http://schemas.microsoft.com/office/drawing/2014/main" id="{C735AA95-01C1-20A3-D3E1-42CC08257ECA}"/>
              </a:ext>
            </a:extLst>
          </p:cNvPr>
          <p:cNvPicPr>
            <a:picLocks noChangeAspect="1"/>
          </p:cNvPicPr>
          <p:nvPr/>
        </p:nvPicPr>
        <p:blipFill>
          <a:blip r:embed="rId3"/>
          <a:stretch>
            <a:fillRect/>
          </a:stretch>
        </p:blipFill>
        <p:spPr>
          <a:xfrm>
            <a:off x="7995867" y="1045028"/>
            <a:ext cx="3972664" cy="2924630"/>
          </a:xfrm>
          <a:prstGeom prst="rect">
            <a:avLst/>
          </a:prstGeom>
        </p:spPr>
      </p:pic>
    </p:spTree>
    <p:extLst>
      <p:ext uri="{BB962C8B-B14F-4D97-AF65-F5344CB8AC3E}">
        <p14:creationId xmlns:p14="http://schemas.microsoft.com/office/powerpoint/2010/main" val="2048323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6873B5-7F19-8D57-B2E3-0B1FA16FE69C}"/>
              </a:ext>
            </a:extLst>
          </p:cNvPr>
          <p:cNvSpPr>
            <a:spLocks noGrp="1"/>
          </p:cNvSpPr>
          <p:nvPr>
            <p:ph type="body" sz="quarter" idx="11"/>
          </p:nvPr>
        </p:nvSpPr>
        <p:spPr>
          <a:xfrm>
            <a:off x="5407101" y="638220"/>
            <a:ext cx="6396017" cy="5593006"/>
          </a:xfrm>
        </p:spPr>
        <p:txBody>
          <a:bodyPr/>
          <a:lstStyle/>
          <a:p>
            <a:r>
              <a:rPr lang="en-GB" sz="2000" dirty="0">
                <a:latin typeface="Aptos Display" panose="020B0004020202020204" pitchFamily="34" charset="0"/>
              </a:rPr>
              <a:t>“This home décor arrangement reminds me that </a:t>
            </a:r>
            <a:r>
              <a:rPr lang="en-GB" sz="2000" b="1" dirty="0">
                <a:latin typeface="Aptos Display" panose="020B0004020202020204" pitchFamily="34" charset="0"/>
              </a:rPr>
              <a:t>care can be both </a:t>
            </a:r>
            <a:r>
              <a:rPr lang="en-GB" sz="2000" b="1" i="1" dirty="0">
                <a:latin typeface="Aptos Display" panose="020B0004020202020204" pitchFamily="34" charset="0"/>
              </a:rPr>
              <a:t>felt</a:t>
            </a:r>
            <a:r>
              <a:rPr lang="en-GB" sz="2000" b="1" dirty="0">
                <a:latin typeface="Aptos Display" panose="020B0004020202020204" pitchFamily="34" charset="0"/>
              </a:rPr>
              <a:t> and </a:t>
            </a:r>
            <a:r>
              <a:rPr lang="en-GB" sz="2000" b="1" i="1" dirty="0">
                <a:latin typeface="Aptos Display" panose="020B0004020202020204" pitchFamily="34" charset="0"/>
              </a:rPr>
              <a:t>arranged, </a:t>
            </a:r>
            <a:r>
              <a:rPr lang="en-GB" sz="2000" b="1" dirty="0">
                <a:latin typeface="Aptos Display" panose="020B0004020202020204" pitchFamily="34" charset="0"/>
              </a:rPr>
              <a:t>intuitively composed, yet deeply significant. </a:t>
            </a:r>
          </a:p>
          <a:p>
            <a:r>
              <a:rPr lang="en-GB" sz="2000" dirty="0">
                <a:latin typeface="Aptos Display" panose="020B0004020202020204" pitchFamily="34" charset="0"/>
              </a:rPr>
              <a:t>It reflects a personal </a:t>
            </a:r>
            <a:r>
              <a:rPr lang="en-GB" sz="2000" i="1" dirty="0">
                <a:latin typeface="Aptos Display" panose="020B0004020202020204" pitchFamily="34" charset="0"/>
              </a:rPr>
              <a:t>ecology of care</a:t>
            </a:r>
            <a:r>
              <a:rPr lang="en-GB" sz="2000" dirty="0">
                <a:latin typeface="Aptos Display" panose="020B0004020202020204" pitchFamily="34" charset="0"/>
              </a:rPr>
              <a:t>, a quiet system of </a:t>
            </a:r>
            <a:r>
              <a:rPr lang="en-GB" sz="2000" b="1" dirty="0">
                <a:latin typeface="Aptos Display" panose="020B0004020202020204" pitchFamily="34" charset="0"/>
              </a:rPr>
              <a:t>interconnected elements that nourish, support, and transmit care to me. </a:t>
            </a:r>
          </a:p>
          <a:p>
            <a:r>
              <a:rPr lang="en-GB" sz="2000" b="1" dirty="0">
                <a:latin typeface="Aptos Display" panose="020B0004020202020204" pitchFamily="34" charset="0"/>
              </a:rPr>
              <a:t>More than decoration, this is an invitation to attune</a:t>
            </a:r>
            <a:r>
              <a:rPr lang="en-GB" sz="2000" dirty="0">
                <a:latin typeface="Aptos Display" panose="020B0004020202020204" pitchFamily="34" charset="0"/>
              </a:rPr>
              <a:t>, to slow down, notice, and connect with nature, memory, and self. </a:t>
            </a:r>
          </a:p>
          <a:p>
            <a:r>
              <a:rPr lang="en-GB" sz="2000" dirty="0">
                <a:latin typeface="Aptos Display" panose="020B0004020202020204" pitchFamily="34" charset="0"/>
              </a:rPr>
              <a:t>The placement of materials, the presence of organic forms, and </a:t>
            </a:r>
            <a:r>
              <a:rPr lang="en-GB" sz="2000" b="1" dirty="0">
                <a:latin typeface="Aptos Display" panose="020B0004020202020204" pitchFamily="34" charset="0"/>
              </a:rPr>
              <a:t>the quiet symbolism of everyday objects foster safety, containment, and relational depth. </a:t>
            </a:r>
          </a:p>
          <a:p>
            <a:r>
              <a:rPr lang="en-GB" sz="2000" dirty="0">
                <a:latin typeface="Aptos Display" panose="020B0004020202020204" pitchFamily="34" charset="0"/>
              </a:rPr>
              <a:t>These are not aesthetic choices alone, they are intentional acts of care. </a:t>
            </a:r>
            <a:r>
              <a:rPr lang="en-GB" sz="2000" b="1" dirty="0">
                <a:latin typeface="Aptos Display" panose="020B0004020202020204" pitchFamily="34" charset="0"/>
              </a:rPr>
              <a:t>Bringing this ecology into my work honours the body and the environment as co-regulators, </a:t>
            </a:r>
            <a:r>
              <a:rPr lang="en-GB" sz="2000" dirty="0">
                <a:latin typeface="Aptos Display" panose="020B0004020202020204" pitchFamily="34" charset="0"/>
              </a:rPr>
              <a:t>each holding space for what may not yet be spoken” (MSc Art Psychotherapy, research participant, personal communication, July 22 2025). </a:t>
            </a:r>
            <a:endParaRPr lang="en-US" sz="2000" dirty="0">
              <a:latin typeface="Aptos Display" panose="020B0004020202020204" pitchFamily="34" charset="0"/>
            </a:endParaRPr>
          </a:p>
        </p:txBody>
      </p:sp>
      <p:pic>
        <p:nvPicPr>
          <p:cNvPr id="6" name="Picture 5" descr="A group of rocks and a vase of flowers&#10;&#10;AI-generated content may be incorrect.">
            <a:extLst>
              <a:ext uri="{FF2B5EF4-FFF2-40B4-BE49-F238E27FC236}">
                <a16:creationId xmlns:a16="http://schemas.microsoft.com/office/drawing/2014/main" id="{8FF80BEC-0FCD-5B96-84A0-3311F59B66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2051400" y="1954673"/>
            <a:ext cx="1404620" cy="1871345"/>
          </a:xfrm>
          <a:prstGeom prst="rect">
            <a:avLst/>
          </a:prstGeom>
        </p:spPr>
      </p:pic>
      <p:pic>
        <p:nvPicPr>
          <p:cNvPr id="7" name="Picture Placeholder 6" descr="A group of rocks and a vase of flowers&#10;&#10;AI-generated content may be incorrect.">
            <a:extLst>
              <a:ext uri="{FF2B5EF4-FFF2-40B4-BE49-F238E27FC236}">
                <a16:creationId xmlns:a16="http://schemas.microsoft.com/office/drawing/2014/main" id="{20E1F4E8-D84F-1D7E-6F1F-FA176212CB87}"/>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485" r="2485"/>
          <a:stretch>
            <a:fillRect/>
          </a:stretch>
        </p:blipFill>
        <p:spPr>
          <a:xfrm flipH="1">
            <a:off x="239936" y="116708"/>
            <a:ext cx="4721549" cy="6624583"/>
          </a:xfrm>
          <a:prstGeom prst="rect">
            <a:avLst/>
          </a:prstGeom>
        </p:spPr>
      </p:pic>
    </p:spTree>
    <p:extLst>
      <p:ext uri="{BB962C8B-B14F-4D97-AF65-F5344CB8AC3E}">
        <p14:creationId xmlns:p14="http://schemas.microsoft.com/office/powerpoint/2010/main" val="3805861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table with objects on it&#10;&#10;AI-generated content may be incorrect.">
            <a:extLst>
              <a:ext uri="{FF2B5EF4-FFF2-40B4-BE49-F238E27FC236}">
                <a16:creationId xmlns:a16="http://schemas.microsoft.com/office/drawing/2014/main" id="{110C9A9E-8717-1676-702A-6EE0B49FEA60}"/>
              </a:ext>
            </a:extLst>
          </p:cNvPr>
          <p:cNvPicPr>
            <a:picLocks noGrp="1" noChangeAspect="1"/>
          </p:cNvPicPr>
          <p:nvPr>
            <p:ph type="pic" sz="quarter" idx="12"/>
          </p:nvPr>
        </p:nvPicPr>
        <p:blipFill>
          <a:blip r:embed="rId2"/>
          <a:srcRect t="10401" b="10401"/>
          <a:stretch>
            <a:fillRect/>
          </a:stretch>
        </p:blipFill>
        <p:spPr>
          <a:xfrm rot="5400000">
            <a:off x="6429463" y="1392238"/>
            <a:ext cx="6858000" cy="4073525"/>
          </a:xfrm>
        </p:spPr>
      </p:pic>
      <p:pic>
        <p:nvPicPr>
          <p:cNvPr id="8" name="Picture 7" descr="A table with flowers and pictures&#10;&#10;AI-generated content may be incorrect.">
            <a:extLst>
              <a:ext uri="{FF2B5EF4-FFF2-40B4-BE49-F238E27FC236}">
                <a16:creationId xmlns:a16="http://schemas.microsoft.com/office/drawing/2014/main" id="{685E0D15-F320-EAED-B94C-44EA1E7208E1}"/>
              </a:ext>
            </a:extLst>
          </p:cNvPr>
          <p:cNvPicPr>
            <a:picLocks noChangeAspect="1"/>
          </p:cNvPicPr>
          <p:nvPr/>
        </p:nvPicPr>
        <p:blipFill>
          <a:blip r:embed="rId3"/>
          <a:stretch>
            <a:fillRect/>
          </a:stretch>
        </p:blipFill>
        <p:spPr>
          <a:xfrm>
            <a:off x="305879" y="1315539"/>
            <a:ext cx="7136296" cy="4010597"/>
          </a:xfrm>
          <a:prstGeom prst="rect">
            <a:avLst/>
          </a:prstGeom>
        </p:spPr>
      </p:pic>
      <p:sp>
        <p:nvSpPr>
          <p:cNvPr id="2" name="TextBox 1">
            <a:extLst>
              <a:ext uri="{FF2B5EF4-FFF2-40B4-BE49-F238E27FC236}">
                <a16:creationId xmlns:a16="http://schemas.microsoft.com/office/drawing/2014/main" id="{91254A3A-1F5A-5D99-B6B0-4DD573A62FC4}"/>
              </a:ext>
            </a:extLst>
          </p:cNvPr>
          <p:cNvSpPr txBox="1"/>
          <p:nvPr/>
        </p:nvSpPr>
        <p:spPr>
          <a:xfrm>
            <a:off x="443345" y="6331527"/>
            <a:ext cx="6622390" cy="369332"/>
          </a:xfrm>
          <a:prstGeom prst="rect">
            <a:avLst/>
          </a:prstGeom>
          <a:noFill/>
        </p:spPr>
        <p:txBody>
          <a:bodyPr wrap="none" rtlCol="0">
            <a:spAutoFit/>
          </a:bodyPr>
          <a:lstStyle/>
          <a:p>
            <a:r>
              <a:rPr lang="en-US" dirty="0">
                <a:solidFill>
                  <a:schemeClr val="bg1"/>
                </a:solidFill>
              </a:rPr>
              <a:t>Ecologies of care displays by MSc Art Psychotherapy students.</a:t>
            </a:r>
          </a:p>
        </p:txBody>
      </p:sp>
    </p:spTree>
    <p:extLst>
      <p:ext uri="{BB962C8B-B14F-4D97-AF65-F5344CB8AC3E}">
        <p14:creationId xmlns:p14="http://schemas.microsoft.com/office/powerpoint/2010/main" val="1091999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7B71CA0-6E5C-9BF2-ABB4-07246DC68141}"/>
              </a:ext>
            </a:extLst>
          </p:cNvPr>
          <p:cNvSpPr>
            <a:spLocks noGrp="1"/>
          </p:cNvSpPr>
          <p:nvPr>
            <p:ph type="pic" sz="quarter" idx="12"/>
          </p:nvPr>
        </p:nvSpPr>
        <p:spPr>
          <a:xfrm>
            <a:off x="123111" y="748146"/>
            <a:ext cx="5338483" cy="6858000"/>
          </a:xfrm>
        </p:spPr>
        <p:txBody>
          <a:bodyPr>
            <a:normAutofit/>
          </a:bodyPr>
          <a:lstStyle/>
          <a:p>
            <a:r>
              <a:rPr lang="en-GB" sz="2000" dirty="0">
                <a:latin typeface="Aptos Display" panose="020B0004020202020204" pitchFamily="34" charset="0"/>
              </a:rPr>
              <a:t>“I have created displays all around my house. </a:t>
            </a:r>
            <a:r>
              <a:rPr lang="en-GB" sz="2000" b="1" dirty="0">
                <a:latin typeface="Aptos Display" panose="020B0004020202020204" pitchFamily="34" charset="0"/>
              </a:rPr>
              <a:t>I now feel pride about everything I own. </a:t>
            </a:r>
            <a:r>
              <a:rPr lang="en-GB" sz="2000" dirty="0">
                <a:latin typeface="Aptos Display" panose="020B0004020202020204" pitchFamily="34" charset="0"/>
              </a:rPr>
              <a:t>I have organised my possessions into personal exhibitions. I have placed objects together which are either found, inherited or acquired as a reflection of myself” MSc Art Psychotherapy, research participant, personal communication, July 15 2025). </a:t>
            </a:r>
          </a:p>
          <a:p>
            <a:endParaRPr lang="en-GB" sz="2000" dirty="0">
              <a:latin typeface="Aptos Display" panose="020B0004020202020204" pitchFamily="34" charset="0"/>
            </a:endParaRPr>
          </a:p>
          <a:p>
            <a:r>
              <a:rPr lang="en-GB" sz="2000" dirty="0">
                <a:latin typeface="Aptos Display" panose="020B0004020202020204" pitchFamily="34" charset="0"/>
              </a:rPr>
              <a:t>“</a:t>
            </a:r>
            <a:r>
              <a:rPr lang="en-GB" sz="2000" b="1" dirty="0">
                <a:latin typeface="Aptos Display" panose="020B0004020202020204" pitchFamily="34" charset="0"/>
              </a:rPr>
              <a:t>It acts as a visual reminder to pause, breathe, and take a moment to reflect, especially during full days or when shifting between tasks. </a:t>
            </a:r>
            <a:r>
              <a:rPr lang="en-GB" sz="2000" dirty="0">
                <a:latin typeface="Aptos Display" panose="020B0004020202020204" pitchFamily="34" charset="0"/>
              </a:rPr>
              <a:t>It offers a quiet invitation to slow down and reconnect with myself, even if just for a moment” (MSc Art Psychotherapy, research participant, personal communication, July 15, 2025).</a:t>
            </a:r>
            <a:endParaRPr lang="en-US" sz="2000" dirty="0">
              <a:latin typeface="Aptos Display" panose="020B0004020202020204" pitchFamily="34" charset="0"/>
            </a:endParaRPr>
          </a:p>
        </p:txBody>
      </p:sp>
      <p:pic>
        <p:nvPicPr>
          <p:cNvPr id="6" name="Picture 5" descr="A table with a planter tray and a hand writing on paper&#10;&#10;AI-generated content may be incorrect.">
            <a:extLst>
              <a:ext uri="{FF2B5EF4-FFF2-40B4-BE49-F238E27FC236}">
                <a16:creationId xmlns:a16="http://schemas.microsoft.com/office/drawing/2014/main" id="{84B23D06-5BE5-2DC7-3503-267E9282E8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0307" y="3563157"/>
            <a:ext cx="2233942" cy="2972114"/>
          </a:xfrm>
          <a:prstGeom prst="rect">
            <a:avLst/>
          </a:prstGeom>
        </p:spPr>
      </p:pic>
      <p:pic>
        <p:nvPicPr>
          <p:cNvPr id="7" name="Picture 6" descr="A plant and a cup of tea on a table&#10;&#10;AI-generated content may be incorrect.">
            <a:extLst>
              <a:ext uri="{FF2B5EF4-FFF2-40B4-BE49-F238E27FC236}">
                <a16:creationId xmlns:a16="http://schemas.microsoft.com/office/drawing/2014/main" id="{F15BD0CC-08C6-6FD7-66FD-B96C4011CA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0307" y="322729"/>
            <a:ext cx="2233943" cy="2972115"/>
          </a:xfrm>
          <a:prstGeom prst="rect">
            <a:avLst/>
          </a:prstGeom>
        </p:spPr>
      </p:pic>
      <p:pic>
        <p:nvPicPr>
          <p:cNvPr id="8" name="Picture 7" descr="A table with a red and white checkered tablecloth and chairs&#10;&#10;AI-generated content may be incorrect.">
            <a:extLst>
              <a:ext uri="{FF2B5EF4-FFF2-40B4-BE49-F238E27FC236}">
                <a16:creationId xmlns:a16="http://schemas.microsoft.com/office/drawing/2014/main" id="{630AEC35-7031-966C-E54C-D335BD8FC1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4764" y="322729"/>
            <a:ext cx="3774883" cy="2837330"/>
          </a:xfrm>
          <a:prstGeom prst="rect">
            <a:avLst/>
          </a:prstGeom>
        </p:spPr>
      </p:pic>
      <p:pic>
        <p:nvPicPr>
          <p:cNvPr id="10" name="Picture 9" descr="A group of plants on a table&#10;&#10;AI-generated content may be incorrect.">
            <a:extLst>
              <a:ext uri="{FF2B5EF4-FFF2-40B4-BE49-F238E27FC236}">
                <a16:creationId xmlns:a16="http://schemas.microsoft.com/office/drawing/2014/main" id="{9073D0DD-98A8-B71A-1180-C8F8BE7D2B82}"/>
              </a:ext>
            </a:extLst>
          </p:cNvPr>
          <p:cNvPicPr>
            <a:picLocks noChangeAspect="1"/>
          </p:cNvPicPr>
          <p:nvPr/>
        </p:nvPicPr>
        <p:blipFill>
          <a:blip r:embed="rId5"/>
          <a:stretch>
            <a:fillRect/>
          </a:stretch>
        </p:blipFill>
        <p:spPr>
          <a:xfrm rot="5400000">
            <a:off x="6013449" y="3719528"/>
            <a:ext cx="3313953" cy="2485465"/>
          </a:xfrm>
          <a:prstGeom prst="rect">
            <a:avLst/>
          </a:prstGeom>
        </p:spPr>
      </p:pic>
    </p:spTree>
    <p:extLst>
      <p:ext uri="{BB962C8B-B14F-4D97-AF65-F5344CB8AC3E}">
        <p14:creationId xmlns:p14="http://schemas.microsoft.com/office/powerpoint/2010/main" val="2418804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5CE932-E9E8-03E2-92E0-AAFC8C8DDBB9}"/>
              </a:ext>
            </a:extLst>
          </p:cNvPr>
          <p:cNvSpPr>
            <a:spLocks noGrp="1"/>
          </p:cNvSpPr>
          <p:nvPr>
            <p:ph type="body" sz="quarter" idx="11"/>
          </p:nvPr>
        </p:nvSpPr>
        <p:spPr>
          <a:xfrm>
            <a:off x="7113494" y="405832"/>
            <a:ext cx="4881282" cy="5353838"/>
          </a:xfrm>
        </p:spPr>
        <p:txBody>
          <a:bodyPr/>
          <a:lstStyle/>
          <a:p>
            <a:r>
              <a:rPr lang="en-GB" sz="2000" dirty="0">
                <a:latin typeface="Aptos Display" panose="020B0004020202020204" pitchFamily="34" charset="0"/>
              </a:rPr>
              <a:t>“</a:t>
            </a:r>
            <a:r>
              <a:rPr lang="en-GB" sz="2000" b="1" dirty="0">
                <a:latin typeface="Aptos Display" panose="020B0004020202020204" pitchFamily="34" charset="0"/>
              </a:rPr>
              <a:t>Pedagogies of compassion</a:t>
            </a:r>
            <a:r>
              <a:rPr lang="en-GB" sz="2000" dirty="0">
                <a:latin typeface="Aptos Display" panose="020B0004020202020204" pitchFamily="34" charset="0"/>
              </a:rPr>
              <a:t>…</a:t>
            </a:r>
            <a:r>
              <a:rPr lang="en-GB" sz="2000" b="1" dirty="0">
                <a:latin typeface="Aptos Display" panose="020B0004020202020204" pitchFamily="34" charset="0"/>
              </a:rPr>
              <a:t>create a learning environment that notices distress and disadvantage…and takes steps to reduce these barriers to learning” </a:t>
            </a:r>
            <a:r>
              <a:rPr lang="en-GB" sz="2000" dirty="0">
                <a:latin typeface="Aptos Display" panose="020B0004020202020204" pitchFamily="34" charset="0"/>
              </a:rPr>
              <a:t>(</a:t>
            </a:r>
            <a:r>
              <a:rPr lang="en-GB" sz="2000" dirty="0" err="1">
                <a:latin typeface="Aptos Display" panose="020B0004020202020204" pitchFamily="34" charset="0"/>
              </a:rPr>
              <a:t>Killingback</a:t>
            </a:r>
            <a:r>
              <a:rPr lang="en-GB" sz="2000" dirty="0">
                <a:latin typeface="Aptos Display" panose="020B0004020202020204" pitchFamily="34" charset="0"/>
              </a:rPr>
              <a:t>, Tomlinson and Stern, 2024). </a:t>
            </a:r>
          </a:p>
          <a:p>
            <a:r>
              <a:rPr lang="en-GB" sz="2000" dirty="0">
                <a:latin typeface="Aptos Display" panose="020B0004020202020204" pitchFamily="34" charset="0"/>
              </a:rPr>
              <a:t>Compassionate pedagogy promotes </a:t>
            </a:r>
            <a:r>
              <a:rPr lang="en-GB" sz="2000" b="1" dirty="0">
                <a:latin typeface="Aptos Display" panose="020B0004020202020204" pitchFamily="34" charset="0"/>
              </a:rPr>
              <a:t>self-care, a trauma informed curriculum, psychological safety, relational engagement and collaborative knowledge </a:t>
            </a:r>
            <a:r>
              <a:rPr lang="en-GB" sz="2000" dirty="0">
                <a:latin typeface="Aptos Display" panose="020B0004020202020204" pitchFamily="34" charset="0"/>
              </a:rPr>
              <a:t>making. </a:t>
            </a:r>
          </a:p>
          <a:p>
            <a:r>
              <a:rPr lang="en-GB" sz="2000" b="1" dirty="0">
                <a:latin typeface="Aptos Display" panose="020B0004020202020204" pitchFamily="34" charset="0"/>
              </a:rPr>
              <a:t>Mental health promotion should be a campus wide ethos </a:t>
            </a:r>
            <a:r>
              <a:rPr lang="en-GB" sz="2000" dirty="0">
                <a:latin typeface="Aptos Display" panose="020B0004020202020204" pitchFamily="34" charset="0"/>
              </a:rPr>
              <a:t>representing a duty of care to learners, educators and professional staff. </a:t>
            </a:r>
          </a:p>
          <a:p>
            <a:r>
              <a:rPr lang="en-GB" sz="1800" dirty="0" err="1">
                <a:latin typeface="Aptos Display" panose="020B0004020202020204" pitchFamily="34" charset="0"/>
              </a:rPr>
              <a:t>Killingback</a:t>
            </a:r>
            <a:r>
              <a:rPr lang="en-GB" sz="1800" dirty="0">
                <a:latin typeface="Aptos Display" panose="020B0004020202020204" pitchFamily="34" charset="0"/>
              </a:rPr>
              <a:t>, C., Tomlinson, A., and Stern, J. (2024) Compassionate pedagogy in higher education: A scoping review. </a:t>
            </a:r>
            <a:r>
              <a:rPr lang="en-GB" sz="1800" i="1" dirty="0">
                <a:latin typeface="Aptos Display" panose="020B0004020202020204" pitchFamily="34" charset="0"/>
              </a:rPr>
              <a:t>Journal of University Teaching and Learning Practice</a:t>
            </a:r>
            <a:r>
              <a:rPr lang="en-GB" sz="1800" dirty="0">
                <a:latin typeface="Aptos Display" panose="020B0004020202020204" pitchFamily="34" charset="0"/>
              </a:rPr>
              <a:t>, 21 (10).</a:t>
            </a:r>
            <a:endParaRPr lang="en-US" sz="1800" dirty="0">
              <a:latin typeface="Aptos Display" panose="020B0004020202020204" pitchFamily="34" charset="0"/>
            </a:endParaRPr>
          </a:p>
        </p:txBody>
      </p:sp>
      <p:pic>
        <p:nvPicPr>
          <p:cNvPr id="10" name="Picture Placeholder 9" descr="A group of people around a table with flowers&#10;&#10;AI-generated content may be incorrect.">
            <a:extLst>
              <a:ext uri="{FF2B5EF4-FFF2-40B4-BE49-F238E27FC236}">
                <a16:creationId xmlns:a16="http://schemas.microsoft.com/office/drawing/2014/main" id="{4CFF24AF-E5B5-EA70-C770-193D73F096A8}"/>
              </a:ext>
            </a:extLst>
          </p:cNvPr>
          <p:cNvPicPr>
            <a:picLocks noGrp="1" noChangeAspect="1"/>
          </p:cNvPicPr>
          <p:nvPr>
            <p:ph type="pic" sz="quarter" idx="12"/>
          </p:nvPr>
        </p:nvPicPr>
        <p:blipFill>
          <a:blip r:embed="rId2"/>
          <a:srcRect l="12943" r="12943"/>
          <a:stretch>
            <a:fillRect/>
          </a:stretch>
        </p:blipFill>
        <p:spPr>
          <a:xfrm>
            <a:off x="197224" y="-12700"/>
            <a:ext cx="6701117" cy="6858000"/>
          </a:xfrm>
        </p:spPr>
      </p:pic>
    </p:spTree>
    <p:extLst>
      <p:ext uri="{BB962C8B-B14F-4D97-AF65-F5344CB8AC3E}">
        <p14:creationId xmlns:p14="http://schemas.microsoft.com/office/powerpoint/2010/main" val="1633807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tanding in a room&#10;&#10;AI-generated content may be incorrect.">
            <a:extLst>
              <a:ext uri="{FF2B5EF4-FFF2-40B4-BE49-F238E27FC236}">
                <a16:creationId xmlns:a16="http://schemas.microsoft.com/office/drawing/2014/main" id="{63A41421-16E4-B7DB-037A-02F70A79A825}"/>
              </a:ext>
            </a:extLst>
          </p:cNvPr>
          <p:cNvPicPr>
            <a:picLocks noChangeAspect="1"/>
          </p:cNvPicPr>
          <p:nvPr/>
        </p:nvPicPr>
        <p:blipFill>
          <a:blip r:embed="rId2"/>
          <a:stretch>
            <a:fillRect/>
          </a:stretch>
        </p:blipFill>
        <p:spPr>
          <a:xfrm>
            <a:off x="2209800" y="361726"/>
            <a:ext cx="7772400" cy="3497580"/>
          </a:xfrm>
          <a:prstGeom prst="rect">
            <a:avLst/>
          </a:prstGeom>
        </p:spPr>
      </p:pic>
      <p:pic>
        <p:nvPicPr>
          <p:cNvPr id="8" name="Picture 7">
            <a:extLst>
              <a:ext uri="{FF2B5EF4-FFF2-40B4-BE49-F238E27FC236}">
                <a16:creationId xmlns:a16="http://schemas.microsoft.com/office/drawing/2014/main" id="{476CCA56-365C-D76B-F7C9-535C9A7BFD10}"/>
              </a:ext>
            </a:extLst>
          </p:cNvPr>
          <p:cNvPicPr>
            <a:picLocks noChangeAspect="1"/>
          </p:cNvPicPr>
          <p:nvPr/>
        </p:nvPicPr>
        <p:blipFill>
          <a:blip r:embed="rId3"/>
          <a:stretch>
            <a:fillRect/>
          </a:stretch>
        </p:blipFill>
        <p:spPr>
          <a:xfrm>
            <a:off x="2720041" y="4022688"/>
            <a:ext cx="6300694" cy="2835312"/>
          </a:xfrm>
          <a:prstGeom prst="rect">
            <a:avLst/>
          </a:prstGeom>
        </p:spPr>
      </p:pic>
      <p:sp>
        <p:nvSpPr>
          <p:cNvPr id="9" name="TextBox 8">
            <a:extLst>
              <a:ext uri="{FF2B5EF4-FFF2-40B4-BE49-F238E27FC236}">
                <a16:creationId xmlns:a16="http://schemas.microsoft.com/office/drawing/2014/main" id="{8811344A-D6D5-4C80-F332-B09388960AF6}"/>
              </a:ext>
            </a:extLst>
          </p:cNvPr>
          <p:cNvSpPr txBox="1"/>
          <p:nvPr/>
        </p:nvSpPr>
        <p:spPr>
          <a:xfrm>
            <a:off x="9194517" y="4022688"/>
            <a:ext cx="2997483" cy="3139321"/>
          </a:xfrm>
          <a:prstGeom prst="rect">
            <a:avLst/>
          </a:prstGeom>
          <a:noFill/>
        </p:spPr>
        <p:txBody>
          <a:bodyPr wrap="square" rtlCol="0">
            <a:spAutoFit/>
          </a:bodyPr>
          <a:lstStyle/>
          <a:p>
            <a:r>
              <a:rPr lang="en-US" sz="2000" dirty="0">
                <a:latin typeface="Aptos Display" panose="020B0004020202020204" pitchFamily="34" charset="0"/>
              </a:rPr>
              <a:t>Art and Design </a:t>
            </a:r>
          </a:p>
          <a:p>
            <a:r>
              <a:rPr lang="en-US" sz="2000" dirty="0">
                <a:latin typeface="Aptos Display" panose="020B0004020202020204" pitchFamily="34" charset="0"/>
              </a:rPr>
              <a:t>Foundation Year </a:t>
            </a:r>
          </a:p>
          <a:p>
            <a:r>
              <a:rPr lang="en-US" sz="2000" dirty="0">
                <a:latin typeface="Aptos Display" panose="020B0004020202020204" pitchFamily="34" charset="0"/>
              </a:rPr>
              <a:t>Students participating</a:t>
            </a:r>
          </a:p>
          <a:p>
            <a:r>
              <a:rPr lang="en-US" sz="2000" dirty="0">
                <a:latin typeface="Aptos Display" panose="020B0004020202020204" pitchFamily="34" charset="0"/>
              </a:rPr>
              <a:t>in an Ecology of Care talk at </a:t>
            </a:r>
          </a:p>
          <a:p>
            <a:r>
              <a:rPr lang="en-US" sz="2000" dirty="0">
                <a:latin typeface="Aptos Display" panose="020B0004020202020204" pitchFamily="34" charset="0"/>
              </a:rPr>
              <a:t>the Belfast School of Art, </a:t>
            </a:r>
          </a:p>
          <a:p>
            <a:r>
              <a:rPr lang="en-US" sz="2000" dirty="0">
                <a:latin typeface="Aptos Display" panose="020B0004020202020204" pitchFamily="34" charset="0"/>
              </a:rPr>
              <a:t>Art Shop supported by the Northern</a:t>
            </a:r>
          </a:p>
          <a:p>
            <a:r>
              <a:rPr lang="en-US" sz="2000" dirty="0">
                <a:latin typeface="Aptos Display" panose="020B0004020202020204" pitchFamily="34" charset="0"/>
              </a:rPr>
              <a:t>Ireland Mental Health Festival (December, 2025)</a:t>
            </a:r>
          </a:p>
          <a:p>
            <a:r>
              <a:rPr lang="en-US" dirty="0">
                <a:latin typeface="Aptos Display" panose="020B0004020202020204" pitchFamily="34" charset="0"/>
              </a:rPr>
              <a:t> </a:t>
            </a:r>
          </a:p>
        </p:txBody>
      </p:sp>
    </p:spTree>
    <p:extLst>
      <p:ext uri="{BB962C8B-B14F-4D97-AF65-F5344CB8AC3E}">
        <p14:creationId xmlns:p14="http://schemas.microsoft.com/office/powerpoint/2010/main" val="3204900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white curtain with black text on it&#10;&#10;AI-generated content may be incorrect.">
            <a:extLst>
              <a:ext uri="{FF2B5EF4-FFF2-40B4-BE49-F238E27FC236}">
                <a16:creationId xmlns:a16="http://schemas.microsoft.com/office/drawing/2014/main" id="{F744316B-6538-ACD7-1AEC-82AE1F3409AF}"/>
              </a:ext>
            </a:extLst>
          </p:cNvPr>
          <p:cNvPicPr>
            <a:picLocks noGrp="1" noChangeAspect="1"/>
          </p:cNvPicPr>
          <p:nvPr>
            <p:ph type="pic" sz="quarter" idx="12"/>
          </p:nvPr>
        </p:nvPicPr>
        <p:blipFill>
          <a:blip r:embed="rId2"/>
          <a:srcRect l="5669" r="5669"/>
          <a:stretch>
            <a:fillRect/>
          </a:stretch>
        </p:blipFill>
        <p:spPr/>
      </p:pic>
      <p:pic>
        <p:nvPicPr>
          <p:cNvPr id="2" name="Picture 1" descr="A table with food on it&#10;&#10;AI-generated content may be incorrect.">
            <a:extLst>
              <a:ext uri="{FF2B5EF4-FFF2-40B4-BE49-F238E27FC236}">
                <a16:creationId xmlns:a16="http://schemas.microsoft.com/office/drawing/2014/main" id="{D9F8FECF-D605-62B8-B8BD-DD74D7D59CD0}"/>
              </a:ext>
            </a:extLst>
          </p:cNvPr>
          <p:cNvPicPr>
            <a:picLocks noChangeAspect="1"/>
          </p:cNvPicPr>
          <p:nvPr/>
        </p:nvPicPr>
        <p:blipFill>
          <a:blip r:embed="rId3"/>
          <a:stretch>
            <a:fillRect/>
          </a:stretch>
        </p:blipFill>
        <p:spPr>
          <a:xfrm>
            <a:off x="560715" y="1598760"/>
            <a:ext cx="7203058" cy="3193214"/>
          </a:xfrm>
          <a:prstGeom prst="rect">
            <a:avLst/>
          </a:prstGeom>
        </p:spPr>
      </p:pic>
      <p:sp>
        <p:nvSpPr>
          <p:cNvPr id="8" name="TextBox 7">
            <a:extLst>
              <a:ext uri="{FF2B5EF4-FFF2-40B4-BE49-F238E27FC236}">
                <a16:creationId xmlns:a16="http://schemas.microsoft.com/office/drawing/2014/main" id="{B5DDFB37-97FB-5195-8CEF-67BC7F79A44B}"/>
              </a:ext>
            </a:extLst>
          </p:cNvPr>
          <p:cNvSpPr txBox="1"/>
          <p:nvPr/>
        </p:nvSpPr>
        <p:spPr>
          <a:xfrm>
            <a:off x="317942" y="6120970"/>
            <a:ext cx="7691675" cy="707886"/>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solidFill>
                  <a:schemeClr val="bg1"/>
                </a:solidFill>
                <a:latin typeface="Aptos Display" panose="020B0004020202020204" pitchFamily="34" charset="0"/>
                <a:cs typeface="Arial"/>
              </a:rPr>
              <a:t>Celeste Owens, The Art Shop Feast and Tara Russell, Crossing into Quietness (Rest, Breathe, Soften, Relax Now)</a:t>
            </a:r>
          </a:p>
        </p:txBody>
      </p:sp>
    </p:spTree>
    <p:extLst>
      <p:ext uri="{BB962C8B-B14F-4D97-AF65-F5344CB8AC3E}">
        <p14:creationId xmlns:p14="http://schemas.microsoft.com/office/powerpoint/2010/main" val="1384212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685F2F8-4D32-7D17-C9B5-0DC34B2B9F98}"/>
              </a:ext>
            </a:extLst>
          </p:cNvPr>
          <p:cNvSpPr>
            <a:spLocks noGrp="1"/>
          </p:cNvSpPr>
          <p:nvPr>
            <p:ph type="pic" sz="quarter" idx="12"/>
          </p:nvPr>
        </p:nvSpPr>
        <p:spPr>
          <a:xfrm>
            <a:off x="215153" y="-430306"/>
            <a:ext cx="6096000" cy="6858000"/>
          </a:xfrm>
        </p:spPr>
        <p:txBody>
          <a:bodyPr>
            <a:normAutofit/>
          </a:bodyPr>
          <a:lstStyle/>
          <a:p>
            <a:endParaRPr lang="en-GB" sz="2000" dirty="0">
              <a:latin typeface="Aptos Display" panose="020B0004020202020204" pitchFamily="34" charset="0"/>
            </a:endParaRPr>
          </a:p>
          <a:p>
            <a:endParaRPr lang="en-GB" sz="2000" dirty="0">
              <a:latin typeface="Aptos Display" panose="020B0004020202020204" pitchFamily="34" charset="0"/>
            </a:endParaRPr>
          </a:p>
          <a:p>
            <a:endParaRPr lang="en-GB" sz="2000" dirty="0">
              <a:latin typeface="Aptos Display" panose="020B0004020202020204" pitchFamily="34" charset="0"/>
            </a:endParaRPr>
          </a:p>
          <a:p>
            <a:r>
              <a:rPr lang="en-GB" sz="2000" b="1" dirty="0">
                <a:latin typeface="Aptos Display" panose="020B0004020202020204" pitchFamily="34" charset="0"/>
              </a:rPr>
              <a:t>Educators may unintentionally diminish the potential of learning, by asserting authority and influence </a:t>
            </a:r>
            <a:r>
              <a:rPr lang="en-GB" sz="2000" dirty="0">
                <a:latin typeface="Aptos Display" panose="020B0004020202020204" pitchFamily="34" charset="0"/>
              </a:rPr>
              <a:t>within the classroom environment</a:t>
            </a:r>
            <a:r>
              <a:rPr lang="en-GB" sz="2000" b="1" dirty="0">
                <a:latin typeface="Aptos Display" panose="020B0004020202020204" pitchFamily="34" charset="0"/>
              </a:rPr>
              <a:t> in terms of structuring the learning environment towards didactic (the planning, control and regulation of teaching) versus experiential learning. </a:t>
            </a:r>
            <a:r>
              <a:rPr lang="en-GB" sz="2000" dirty="0">
                <a:latin typeface="Aptos Display" panose="020B0004020202020204" pitchFamily="34" charset="0"/>
              </a:rPr>
              <a:t>Active learning in higher education offers an alternative</a:t>
            </a:r>
            <a:r>
              <a:rPr lang="en-GB" sz="2000" b="1" dirty="0">
                <a:latin typeface="Aptos Display" panose="020B0004020202020204" pitchFamily="34" charset="0"/>
              </a:rPr>
              <a:t>.</a:t>
            </a:r>
          </a:p>
          <a:p>
            <a:endParaRPr lang="en-GB" sz="2000" b="1" dirty="0">
              <a:latin typeface="Aptos Display" panose="020B0004020202020204" pitchFamily="34" charset="0"/>
            </a:endParaRPr>
          </a:p>
          <a:p>
            <a:r>
              <a:rPr lang="en-GB" sz="2000" b="1" dirty="0">
                <a:latin typeface="Aptos Display" panose="020B0004020202020204" pitchFamily="34" charset="0"/>
              </a:rPr>
              <a:t>Active learning is characterised by a dynamic and interactive classroom experience supporting mental fitness </a:t>
            </a:r>
            <a:r>
              <a:rPr lang="en-GB" sz="2000" dirty="0">
                <a:latin typeface="Aptos Display" panose="020B0004020202020204" pitchFamily="34" charset="0"/>
              </a:rPr>
              <a:t>(O’Brien et al., 2020a), </a:t>
            </a:r>
            <a:r>
              <a:rPr lang="en-GB" sz="2000" b="1" dirty="0">
                <a:latin typeface="Aptos Display" panose="020B0004020202020204" pitchFamily="34" charset="0"/>
              </a:rPr>
              <a:t>a term used in association to physical fitness and meeting the demands of higher education.</a:t>
            </a:r>
          </a:p>
          <a:p>
            <a:endParaRPr lang="en-GB" sz="2000" b="1" dirty="0">
              <a:latin typeface="Aptos Display" panose="020B0004020202020204" pitchFamily="34" charset="0"/>
            </a:endParaRPr>
          </a:p>
          <a:p>
            <a:r>
              <a:rPr lang="en-GB" dirty="0"/>
              <a:t>O’Brien, N., Lawlor, M., Chambers, F. and O’Brien, W. (2020a) Mental fitness in higher education: Intervention mapping programme design. </a:t>
            </a:r>
            <a:r>
              <a:rPr lang="en-GB" i="1" dirty="0"/>
              <a:t>Health Education</a:t>
            </a:r>
            <a:r>
              <a:rPr lang="en-GB" dirty="0"/>
              <a:t>, 120 (1), 21-39.</a:t>
            </a:r>
          </a:p>
          <a:p>
            <a:endParaRPr lang="en-US" sz="2000" b="1" dirty="0">
              <a:latin typeface="Aptos Display" panose="020B0004020202020204" pitchFamily="34" charset="0"/>
            </a:endParaRPr>
          </a:p>
        </p:txBody>
      </p:sp>
      <p:sp>
        <p:nvSpPr>
          <p:cNvPr id="4" name="Picture Placeholder 3">
            <a:extLst>
              <a:ext uri="{FF2B5EF4-FFF2-40B4-BE49-F238E27FC236}">
                <a16:creationId xmlns:a16="http://schemas.microsoft.com/office/drawing/2014/main" id="{00F86BA4-3ECD-D371-CA44-E1A792ACCB9C}"/>
              </a:ext>
            </a:extLst>
          </p:cNvPr>
          <p:cNvSpPr>
            <a:spLocks noGrp="1"/>
          </p:cNvSpPr>
          <p:nvPr>
            <p:ph type="pic" sz="quarter" idx="13"/>
          </p:nvPr>
        </p:nvSpPr>
        <p:spPr/>
        <p:txBody>
          <a:bodyPr/>
          <a:lstStyle/>
          <a:p>
            <a:endParaRPr lang="en-US"/>
          </a:p>
        </p:txBody>
      </p:sp>
      <p:pic>
        <p:nvPicPr>
          <p:cNvPr id="8" name="Picture 7" descr="A colorful text overlay with different symbols&#10;&#10;AI-generated content may be incorrect.">
            <a:extLst>
              <a:ext uri="{FF2B5EF4-FFF2-40B4-BE49-F238E27FC236}">
                <a16:creationId xmlns:a16="http://schemas.microsoft.com/office/drawing/2014/main" id="{AD825DCC-E14D-E6D5-78C9-E44D21F952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4391" y="225592"/>
            <a:ext cx="5038587" cy="3355318"/>
          </a:xfrm>
          <a:prstGeom prst="rect">
            <a:avLst/>
          </a:prstGeom>
        </p:spPr>
      </p:pic>
      <p:pic>
        <p:nvPicPr>
          <p:cNvPr id="9" name="Picture 8" descr="A diagram of a wellbeing in the curriculum model&#10;&#10;AI-generated content may be incorrect.">
            <a:extLst>
              <a:ext uri="{FF2B5EF4-FFF2-40B4-BE49-F238E27FC236}">
                <a16:creationId xmlns:a16="http://schemas.microsoft.com/office/drawing/2014/main" id="{20B84B8C-0D32-00FA-F24A-E647576DC5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682" y="3134994"/>
            <a:ext cx="5130898" cy="3416970"/>
          </a:xfrm>
          <a:prstGeom prst="rect">
            <a:avLst/>
          </a:prstGeom>
        </p:spPr>
      </p:pic>
    </p:spTree>
    <p:extLst>
      <p:ext uri="{BB962C8B-B14F-4D97-AF65-F5344CB8AC3E}">
        <p14:creationId xmlns:p14="http://schemas.microsoft.com/office/powerpoint/2010/main" val="2576351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esk with a cluttered desk&#10;&#10;AI-generated content may be incorrect.">
            <a:extLst>
              <a:ext uri="{FF2B5EF4-FFF2-40B4-BE49-F238E27FC236}">
                <a16:creationId xmlns:a16="http://schemas.microsoft.com/office/drawing/2014/main" id="{442F56A5-2E9C-3D3D-194F-F5C1A2C8AA13}"/>
              </a:ext>
            </a:extLst>
          </p:cNvPr>
          <p:cNvPicPr>
            <a:picLocks noChangeAspect="1"/>
          </p:cNvPicPr>
          <p:nvPr/>
        </p:nvPicPr>
        <p:blipFill>
          <a:blip r:embed="rId2"/>
          <a:stretch>
            <a:fillRect/>
          </a:stretch>
        </p:blipFill>
        <p:spPr>
          <a:xfrm>
            <a:off x="270356" y="692452"/>
            <a:ext cx="5651336" cy="4943036"/>
          </a:xfrm>
          <a:prstGeom prst="rect">
            <a:avLst/>
          </a:prstGeom>
        </p:spPr>
      </p:pic>
      <p:pic>
        <p:nvPicPr>
          <p:cNvPr id="8" name="Picture 7" descr="A desk with several notebooks and other objects&#10;&#10;AI-generated content may be incorrect.">
            <a:extLst>
              <a:ext uri="{FF2B5EF4-FFF2-40B4-BE49-F238E27FC236}">
                <a16:creationId xmlns:a16="http://schemas.microsoft.com/office/drawing/2014/main" id="{44EF9590-08DC-A351-F544-16CB9FADF314}"/>
              </a:ext>
            </a:extLst>
          </p:cNvPr>
          <p:cNvPicPr>
            <a:picLocks noChangeAspect="1"/>
          </p:cNvPicPr>
          <p:nvPr/>
        </p:nvPicPr>
        <p:blipFill>
          <a:blip r:embed="rId3"/>
          <a:stretch>
            <a:fillRect/>
          </a:stretch>
        </p:blipFill>
        <p:spPr>
          <a:xfrm>
            <a:off x="6096000" y="184442"/>
            <a:ext cx="5820917" cy="4268673"/>
          </a:xfrm>
          <a:prstGeom prst="rect">
            <a:avLst/>
          </a:prstGeom>
        </p:spPr>
      </p:pic>
      <p:sp>
        <p:nvSpPr>
          <p:cNvPr id="9" name="TextBox 8">
            <a:extLst>
              <a:ext uri="{FF2B5EF4-FFF2-40B4-BE49-F238E27FC236}">
                <a16:creationId xmlns:a16="http://schemas.microsoft.com/office/drawing/2014/main" id="{9178C67E-954D-FF64-FF72-DFF6A49CF576}"/>
              </a:ext>
            </a:extLst>
          </p:cNvPr>
          <p:cNvSpPr txBox="1"/>
          <p:nvPr/>
        </p:nvSpPr>
        <p:spPr>
          <a:xfrm>
            <a:off x="151855" y="6202143"/>
            <a:ext cx="3721853" cy="400110"/>
          </a:xfrm>
          <a:prstGeom prst="rect">
            <a:avLst/>
          </a:prstGeom>
          <a:noFill/>
        </p:spPr>
        <p:txBody>
          <a:bodyPr wrap="none" rtlCol="0">
            <a:spAutoFit/>
          </a:bodyPr>
          <a:lstStyle/>
          <a:p>
            <a:r>
              <a:rPr lang="en-US" sz="2000" dirty="0">
                <a:solidFill>
                  <a:schemeClr val="bg1"/>
                </a:solidFill>
                <a:latin typeface="Aptos Display" panose="020B0004020202020204" pitchFamily="34" charset="0"/>
              </a:rPr>
              <a:t>Jasmine Ruddell, Temporary Relief</a:t>
            </a:r>
          </a:p>
        </p:txBody>
      </p:sp>
    </p:spTree>
    <p:extLst>
      <p:ext uri="{BB962C8B-B14F-4D97-AF65-F5344CB8AC3E}">
        <p14:creationId xmlns:p14="http://schemas.microsoft.com/office/powerpoint/2010/main" val="1894211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eTe">
            <a:extLst>
              <a:ext uri="{FF2B5EF4-FFF2-40B4-BE49-F238E27FC236}">
                <a16:creationId xmlns:a16="http://schemas.microsoft.com/office/drawing/2014/main" id="{6F6BCB86-E968-37B1-7A8F-3DE60012C7ED}"/>
              </a:ext>
            </a:extLst>
          </p:cNvPr>
          <p:cNvSpPr>
            <a:spLocks noGrp="1"/>
          </p:cNvSpPr>
          <p:nvPr>
            <p:ph type="title"/>
          </p:nvPr>
        </p:nvSpPr>
        <p:spPr>
          <a:xfrm>
            <a:off x="152400" y="6205985"/>
            <a:ext cx="10893417" cy="371127"/>
          </a:xfrm>
        </p:spPr>
        <p:txBody>
          <a:bodyPr/>
          <a:lstStyle/>
          <a:p>
            <a:r>
              <a:rPr lang="en-US" b="0" dirty="0">
                <a:latin typeface="Aptos Display" panose="020B0004020202020204" pitchFamily="34" charset="0"/>
              </a:rPr>
              <a:t>Tender Aid by Enya Fitzsimons and An Archive of Self Discovery by Jamie Lee Jordan  </a:t>
            </a:r>
          </a:p>
        </p:txBody>
      </p:sp>
      <p:pic>
        <p:nvPicPr>
          <p:cNvPr id="6" name="Picture 5" descr="A cup of coffee and a book on a blanket&#10;&#10;AI-generated content may be incorrect.">
            <a:extLst>
              <a:ext uri="{FF2B5EF4-FFF2-40B4-BE49-F238E27FC236}">
                <a16:creationId xmlns:a16="http://schemas.microsoft.com/office/drawing/2014/main" id="{8E13B837-CAE7-FF8A-752E-CA8055765540}"/>
              </a:ext>
            </a:extLst>
          </p:cNvPr>
          <p:cNvPicPr>
            <a:picLocks noChangeAspect="1"/>
          </p:cNvPicPr>
          <p:nvPr/>
        </p:nvPicPr>
        <p:blipFill>
          <a:blip r:embed="rId2"/>
          <a:stretch>
            <a:fillRect/>
          </a:stretch>
        </p:blipFill>
        <p:spPr>
          <a:xfrm>
            <a:off x="1115882" y="143286"/>
            <a:ext cx="5116529" cy="5540785"/>
          </a:xfrm>
          <a:prstGeom prst="rect">
            <a:avLst/>
          </a:prstGeom>
        </p:spPr>
      </p:pic>
      <p:pic>
        <p:nvPicPr>
          <p:cNvPr id="8" name="Picture 7" descr="A shelf with toys and video games&#10;&#10;AI-generated content may be incorrect.">
            <a:extLst>
              <a:ext uri="{FF2B5EF4-FFF2-40B4-BE49-F238E27FC236}">
                <a16:creationId xmlns:a16="http://schemas.microsoft.com/office/drawing/2014/main" id="{911706DA-514C-6F1D-DD0D-5E541BAE2556}"/>
              </a:ext>
            </a:extLst>
          </p:cNvPr>
          <p:cNvPicPr>
            <a:picLocks noChangeAspect="1"/>
          </p:cNvPicPr>
          <p:nvPr/>
        </p:nvPicPr>
        <p:blipFill>
          <a:blip r:embed="rId3"/>
          <a:stretch>
            <a:fillRect/>
          </a:stretch>
        </p:blipFill>
        <p:spPr>
          <a:xfrm>
            <a:off x="6843953" y="143286"/>
            <a:ext cx="4548228" cy="5450654"/>
          </a:xfrm>
          <a:prstGeom prst="rect">
            <a:avLst/>
          </a:prstGeom>
        </p:spPr>
      </p:pic>
    </p:spTree>
    <p:extLst>
      <p:ext uri="{BB962C8B-B14F-4D97-AF65-F5344CB8AC3E}">
        <p14:creationId xmlns:p14="http://schemas.microsoft.com/office/powerpoint/2010/main" val="3784528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DD32-1663-DC38-DFAD-29E8DFF209B8}"/>
              </a:ext>
            </a:extLst>
          </p:cNvPr>
          <p:cNvSpPr>
            <a:spLocks noGrp="1"/>
          </p:cNvSpPr>
          <p:nvPr>
            <p:ph type="title"/>
          </p:nvPr>
        </p:nvSpPr>
        <p:spPr>
          <a:xfrm>
            <a:off x="166255" y="6129635"/>
            <a:ext cx="11004253" cy="369332"/>
          </a:xfrm>
        </p:spPr>
        <p:txBody>
          <a:bodyPr/>
          <a:lstStyle/>
          <a:p>
            <a:r>
              <a:rPr lang="en-US" b="0" dirty="0">
                <a:latin typeface="Aptos Display" panose="020B0004020202020204" pitchFamily="34" charset="0"/>
              </a:rPr>
              <a:t>Eimear Scott, Abundance</a:t>
            </a:r>
          </a:p>
        </p:txBody>
      </p:sp>
      <p:pic>
        <p:nvPicPr>
          <p:cNvPr id="6" name="Picture 5" descr="A room with a window and lights&#10;&#10;AI-generated content may be incorrect.">
            <a:extLst>
              <a:ext uri="{FF2B5EF4-FFF2-40B4-BE49-F238E27FC236}">
                <a16:creationId xmlns:a16="http://schemas.microsoft.com/office/drawing/2014/main" id="{4444F8F5-2D40-BA07-6034-64564F9CE5F5}"/>
              </a:ext>
            </a:extLst>
          </p:cNvPr>
          <p:cNvPicPr>
            <a:picLocks noChangeAspect="1"/>
          </p:cNvPicPr>
          <p:nvPr/>
        </p:nvPicPr>
        <p:blipFill>
          <a:blip r:embed="rId2"/>
          <a:stretch>
            <a:fillRect/>
          </a:stretch>
        </p:blipFill>
        <p:spPr>
          <a:xfrm>
            <a:off x="4531175" y="359033"/>
            <a:ext cx="6753140" cy="5064855"/>
          </a:xfrm>
          <a:prstGeom prst="rect">
            <a:avLst/>
          </a:prstGeom>
        </p:spPr>
      </p:pic>
      <p:sp>
        <p:nvSpPr>
          <p:cNvPr id="7" name="TextBox 6">
            <a:extLst>
              <a:ext uri="{FF2B5EF4-FFF2-40B4-BE49-F238E27FC236}">
                <a16:creationId xmlns:a16="http://schemas.microsoft.com/office/drawing/2014/main" id="{9573A4A4-F22F-6501-9AFF-22A701612C0A}"/>
              </a:ext>
            </a:extLst>
          </p:cNvPr>
          <p:cNvSpPr txBox="1"/>
          <p:nvPr/>
        </p:nvSpPr>
        <p:spPr>
          <a:xfrm>
            <a:off x="470647" y="1694329"/>
            <a:ext cx="3348318" cy="2800767"/>
          </a:xfrm>
          <a:prstGeom prst="rect">
            <a:avLst/>
          </a:prstGeom>
          <a:noFill/>
        </p:spPr>
        <p:txBody>
          <a:bodyPr wrap="square" rtlCol="0">
            <a:spAutoFit/>
          </a:bodyPr>
          <a:lstStyle/>
          <a:p>
            <a:r>
              <a:rPr lang="en-IE" sz="2000" dirty="0">
                <a:latin typeface="Aptos Display" panose="020B0004020202020204" pitchFamily="34" charset="0"/>
              </a:rPr>
              <a:t>“I try to fill my frame up with the abundance of life so there is no shortage of dreams to be dreamt whether you gaze at it from the inside or the outside. It is as important to look within as it is to look out”</a:t>
            </a:r>
          </a:p>
          <a:p>
            <a:endParaRPr lang="en-IE" dirty="0">
              <a:latin typeface="Aptos Display" panose="020B0004020202020204" pitchFamily="34" charset="0"/>
            </a:endParaRPr>
          </a:p>
          <a:p>
            <a:endParaRPr lang="en-US" dirty="0"/>
          </a:p>
        </p:txBody>
      </p:sp>
    </p:spTree>
    <p:extLst>
      <p:ext uri="{BB962C8B-B14F-4D97-AF65-F5344CB8AC3E}">
        <p14:creationId xmlns:p14="http://schemas.microsoft.com/office/powerpoint/2010/main" val="3859898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4855E-A95F-9B76-6D12-00823B419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26ABF-D702-D81B-A99C-5E589B73708E}"/>
              </a:ext>
            </a:extLst>
          </p:cNvPr>
          <p:cNvSpPr>
            <a:spLocks noGrp="1"/>
          </p:cNvSpPr>
          <p:nvPr>
            <p:ph type="title"/>
          </p:nvPr>
        </p:nvSpPr>
        <p:spPr>
          <a:xfrm>
            <a:off x="3698071" y="765489"/>
            <a:ext cx="8493929" cy="1929771"/>
          </a:xfrm>
        </p:spPr>
        <p:txBody>
          <a:bodyPr>
            <a:normAutofit/>
          </a:bodyPr>
          <a:lstStyle/>
          <a:p>
            <a:r>
              <a:rPr lang="en-GB" sz="6000" dirty="0"/>
              <a:t>Acknowledgements</a:t>
            </a:r>
          </a:p>
        </p:txBody>
      </p:sp>
      <p:sp>
        <p:nvSpPr>
          <p:cNvPr id="3" name="Text Placeholder 2">
            <a:extLst>
              <a:ext uri="{FF2B5EF4-FFF2-40B4-BE49-F238E27FC236}">
                <a16:creationId xmlns:a16="http://schemas.microsoft.com/office/drawing/2014/main" id="{F1EB64EB-1757-7134-B3F3-42ECB9DC0F47}"/>
              </a:ext>
            </a:extLst>
          </p:cNvPr>
          <p:cNvSpPr>
            <a:spLocks noGrp="1"/>
          </p:cNvSpPr>
          <p:nvPr>
            <p:ph type="body" sz="quarter" idx="10"/>
          </p:nvPr>
        </p:nvSpPr>
        <p:spPr>
          <a:xfrm>
            <a:off x="6096000" y="5127625"/>
            <a:ext cx="5649686" cy="1640449"/>
          </a:xfrm>
        </p:spPr>
        <p:txBody>
          <a:bodyPr/>
          <a:lstStyle/>
          <a:p>
            <a:r>
              <a:rPr lang="en-GB" sz="2400" b="1"/>
              <a:t>Contributor name Pamela Whitaker </a:t>
            </a:r>
          </a:p>
          <a:p>
            <a:r>
              <a:rPr lang="en-GB"/>
              <a:t>Job Title Lecturer Art Psychotherapy</a:t>
            </a:r>
          </a:p>
          <a:p>
            <a:r>
              <a:rPr lang="en-GB"/>
              <a:t>School/Dept Belfast School of Art </a:t>
            </a:r>
          </a:p>
          <a:p>
            <a:r>
              <a:rPr lang="en-GB"/>
              <a:t>Email address </a:t>
            </a:r>
            <a:r>
              <a:rPr lang="en-GB" err="1"/>
              <a:t>p.whitaker@ulster.ac.uk</a:t>
            </a:r>
            <a:endParaRPr lang="en-GB"/>
          </a:p>
        </p:txBody>
      </p:sp>
      <p:sp>
        <p:nvSpPr>
          <p:cNvPr id="4" name="TextBox 3">
            <a:extLst>
              <a:ext uri="{FF2B5EF4-FFF2-40B4-BE49-F238E27FC236}">
                <a16:creationId xmlns:a16="http://schemas.microsoft.com/office/drawing/2014/main" id="{ECFB9A9E-141F-A04F-8930-600DE0A3F59B}"/>
              </a:ext>
            </a:extLst>
          </p:cNvPr>
          <p:cNvSpPr txBox="1"/>
          <p:nvPr/>
        </p:nvSpPr>
        <p:spPr>
          <a:xfrm>
            <a:off x="5419165" y="2985247"/>
            <a:ext cx="6601359" cy="1200329"/>
          </a:xfrm>
          <a:prstGeom prst="rect">
            <a:avLst/>
          </a:prstGeom>
          <a:noFill/>
        </p:spPr>
        <p:txBody>
          <a:bodyPr wrap="none" rtlCol="0">
            <a:spAutoFit/>
          </a:bodyPr>
          <a:lstStyle/>
          <a:p>
            <a:r>
              <a:rPr lang="en-US" dirty="0">
                <a:solidFill>
                  <a:schemeClr val="bg1"/>
                </a:solidFill>
              </a:rPr>
              <a:t>Victoria Price, Brian McGowan, Drew Neill, Mel Kennedy, </a:t>
            </a:r>
          </a:p>
          <a:p>
            <a:r>
              <a:rPr lang="en-US" dirty="0">
                <a:solidFill>
                  <a:schemeClr val="bg1"/>
                </a:solidFill>
              </a:rPr>
              <a:t>MSc Art Psychotherapy 2023, 2024 and 2025 Graduates, </a:t>
            </a:r>
          </a:p>
          <a:p>
            <a:r>
              <a:rPr lang="en-US" dirty="0">
                <a:solidFill>
                  <a:schemeClr val="bg1"/>
                </a:solidFill>
              </a:rPr>
              <a:t>Art and Design Foundation Year Students, Yasmine Robinson, </a:t>
            </a:r>
          </a:p>
          <a:p>
            <a:r>
              <a:rPr lang="en-US" dirty="0">
                <a:solidFill>
                  <a:schemeClr val="bg1"/>
                </a:solidFill>
              </a:rPr>
              <a:t>Adriana Ionascu, Siobhán </a:t>
            </a:r>
            <a:r>
              <a:rPr lang="en-US" dirty="0" err="1">
                <a:solidFill>
                  <a:schemeClr val="bg1"/>
                </a:solidFill>
              </a:rPr>
              <a:t>Bereen</a:t>
            </a:r>
            <a:r>
              <a:rPr lang="en-US" dirty="0">
                <a:solidFill>
                  <a:schemeClr val="bg1"/>
                </a:solidFill>
              </a:rPr>
              <a:t> and Gerard Lee</a:t>
            </a:r>
          </a:p>
        </p:txBody>
      </p:sp>
      <p:sp>
        <p:nvSpPr>
          <p:cNvPr id="5" name="Rectangle 1">
            <a:extLst>
              <a:ext uri="{FF2B5EF4-FFF2-40B4-BE49-F238E27FC236}">
                <a16:creationId xmlns:a16="http://schemas.microsoft.com/office/drawing/2014/main" id="{0040EBA6-87C9-9B24-A7DE-98DC5FF46F5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panose="020F0502020204030204" pitchFamily="34" charset="0"/>
              </a:rPr>
              <a:t>Siobhán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365755A9-5D73-719C-6CE4-34E264B1100D}"/>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panose="020F0502020204030204" pitchFamily="34" charset="0"/>
              </a:rPr>
              <a:t>Siobhán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3">
            <a:extLst>
              <a:ext uri="{FF2B5EF4-FFF2-40B4-BE49-F238E27FC236}">
                <a16:creationId xmlns:a16="http://schemas.microsoft.com/office/drawing/2014/main" id="{336C34BC-1B33-1912-64A9-F7AFE2C66AAA}"/>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panose="020F0502020204030204" pitchFamily="34" charset="0"/>
              </a:rPr>
              <a:t>Siobhán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ACBEB58C-DFD3-9BCA-712E-CB82D7695AEA}"/>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panose="020F0502020204030204" pitchFamily="34" charset="0"/>
              </a:rPr>
              <a:t>Siobhán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5">
            <a:extLst>
              <a:ext uri="{FF2B5EF4-FFF2-40B4-BE49-F238E27FC236}">
                <a16:creationId xmlns:a16="http://schemas.microsoft.com/office/drawing/2014/main" id="{174B637F-67D1-5AC5-A797-2797CAC42BB8}"/>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panose="020F0502020204030204" pitchFamily="34" charset="0"/>
              </a:rPr>
              <a:t>Siobhán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6">
            <a:extLst>
              <a:ext uri="{FF2B5EF4-FFF2-40B4-BE49-F238E27FC236}">
                <a16:creationId xmlns:a16="http://schemas.microsoft.com/office/drawing/2014/main" id="{CEB1044D-DBFA-D82C-8052-C09C1528D613}"/>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panose="020F0502020204030204" pitchFamily="34" charset="0"/>
              </a:rPr>
              <a:t>á</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86870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3F96D-F3D1-9E98-74F8-A7C490658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CB732-7A00-176D-3702-E61775E95B21}"/>
              </a:ext>
            </a:extLst>
          </p:cNvPr>
          <p:cNvSpPr>
            <a:spLocks noGrp="1"/>
          </p:cNvSpPr>
          <p:nvPr>
            <p:ph type="title" idx="4294967295"/>
          </p:nvPr>
        </p:nvSpPr>
        <p:spPr>
          <a:xfrm>
            <a:off x="0" y="-1325563"/>
            <a:ext cx="12192000" cy="1325563"/>
          </a:xfrm>
        </p:spPr>
        <p:txBody>
          <a:bodyPr vert="horz" lIns="91440" tIns="45720" rIns="91440" bIns="45720" rtlCol="0" anchor="b">
            <a:normAutofit/>
          </a:bodyPr>
          <a:lstStyle/>
          <a:p>
            <a:pPr algn="ctr"/>
            <a:r>
              <a:rPr lang="en-US" sz="1800"/>
              <a:t>End Slide (Core blue background with Ulster University crest and ulster.ac.uk web address in white)</a:t>
            </a:r>
            <a:endParaRPr lang="en-GB" sz="1800"/>
          </a:p>
        </p:txBody>
      </p:sp>
    </p:spTree>
    <p:extLst>
      <p:ext uri="{BB962C8B-B14F-4D97-AF65-F5344CB8AC3E}">
        <p14:creationId xmlns:p14="http://schemas.microsoft.com/office/powerpoint/2010/main" val="1443610209"/>
      </p:ext>
    </p:extLst>
  </p:cSld>
  <p:clrMapOvr>
    <a:masterClrMapping/>
  </p:clrMapOvr>
</p:sld>
</file>

<file path=ppt/theme/theme1.xml><?xml version="1.0" encoding="utf-8"?>
<a:theme xmlns:a="http://schemas.openxmlformats.org/drawingml/2006/main" name="Office Theme">
  <a:themeElements>
    <a:clrScheme name="UU Theme 2">
      <a:dk1>
        <a:srgbClr val="0A1B30"/>
      </a:dk1>
      <a:lt1>
        <a:srgbClr val="FFFFFF"/>
      </a:lt1>
      <a:dk2>
        <a:srgbClr val="1A4165"/>
      </a:dk2>
      <a:lt2>
        <a:srgbClr val="E8E8E8"/>
      </a:lt2>
      <a:accent1>
        <a:srgbClr val="0A1B30"/>
      </a:accent1>
      <a:accent2>
        <a:srgbClr val="1A4165"/>
      </a:accent2>
      <a:accent3>
        <a:srgbClr val="4174A3"/>
      </a:accent3>
      <a:accent4>
        <a:srgbClr val="74B6E1"/>
      </a:accent4>
      <a:accent5>
        <a:srgbClr val="EAEBE9"/>
      </a:accent5>
      <a:accent6>
        <a:srgbClr val="FFFFFF"/>
      </a:accent6>
      <a:hlink>
        <a:srgbClr val="75B7E0"/>
      </a:hlink>
      <a:folHlink>
        <a:srgbClr val="75B7E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lster University PowerPoint(reduced)" id="{301166DC-8FEC-C64D-B2B0-E605666B2979}" vid="{14DA3553-1F4F-9D4D-A133-4C5865932D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B1F95107F1E234D9789816CEE39185E" ma:contentTypeVersion="8" ma:contentTypeDescription="Create a new document." ma:contentTypeScope="" ma:versionID="cba62fe6e788b98179682b4900ccb679">
  <xsd:schema xmlns:xsd="http://www.w3.org/2001/XMLSchema" xmlns:xs="http://www.w3.org/2001/XMLSchema" xmlns:p="http://schemas.microsoft.com/office/2006/metadata/properties" xmlns:ns2="e4045e4a-658d-4e7c-bf7d-a02c7a23ae4d" targetNamespace="http://schemas.microsoft.com/office/2006/metadata/properties" ma:root="true" ma:fieldsID="2f36fc784213d29de83537140ab261e1" ns2:_="">
    <xsd:import namespace="e4045e4a-658d-4e7c-bf7d-a02c7a23ae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045e4a-658d-4e7c-bf7d-a02c7a23ae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43269b3-1d89-4217-9ccd-9475142879ec"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4045e4a-658d-4e7c-bf7d-a02c7a23ae4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E198275-223E-4D11-8E01-0E7AA20B5FA4}">
  <ds:schemaRefs>
    <ds:schemaRef ds:uri="http://schemas.microsoft.com/sharepoint/v3/contenttype/forms"/>
  </ds:schemaRefs>
</ds:datastoreItem>
</file>

<file path=customXml/itemProps2.xml><?xml version="1.0" encoding="utf-8"?>
<ds:datastoreItem xmlns:ds="http://schemas.openxmlformats.org/officeDocument/2006/customXml" ds:itemID="{F8779435-4770-4A6C-8FE4-2AFFC00C2E97}">
  <ds:schemaRefs>
    <ds:schemaRef ds:uri="e4045e4a-658d-4e7c-bf7d-a02c7a23ae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1F415BA-F011-44E1-BA47-41E545704A03}">
  <ds:schemaRefs>
    <ds:schemaRef ds:uri="e4045e4a-658d-4e7c-bf7d-a02c7a23ae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eab8bb95-e551-4a5d-89e1-f93a8e67be50}" enabled="1" method="Privileged" siteId="{6f0b9487-4fa8-42a8-aeb4-bf2e2c22d4e8}" removed="0"/>
</clbl:labelList>
</file>

<file path=docProps/app.xml><?xml version="1.0" encoding="utf-8"?>
<Properties xmlns="http://schemas.openxmlformats.org/officeDocument/2006/extended-properties" xmlns:vt="http://schemas.openxmlformats.org/officeDocument/2006/docPropsVTypes">
  <Template>Office Theme</Template>
  <TotalTime>906</TotalTime>
  <Words>1547</Words>
  <Application>Microsoft Macintosh PowerPoint</Application>
  <PresentationFormat>Widescreen</PresentationFormat>
  <Paragraphs>125</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Aptos Display</vt:lpstr>
      <vt:lpstr>Arial</vt:lpstr>
      <vt:lpstr>Calibri</vt:lpstr>
      <vt:lpstr>Office Theme</vt:lpstr>
      <vt:lpstr>Connect: Learning Matters Community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Tender Aid by Enya Fitzsimons and An Archive of Self Discovery by Jamie Lee Jordan  </vt:lpstr>
      <vt:lpstr>Eimear Scott, Abundance</vt:lpstr>
      <vt:lpstr>Acknowledgements</vt:lpstr>
      <vt:lpstr>End Slide (Core blue background with Ulster University crest and ulster.ac.uk web address in white)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PPT Template</dc:subject>
  <dc:creator>Beggs, Richard</dc:creator>
  <cp:keywords/>
  <dc:description/>
  <cp:lastModifiedBy>Whitaker, Pamela</cp:lastModifiedBy>
  <cp:revision>42</cp:revision>
  <dcterms:created xsi:type="dcterms:W3CDTF">2025-08-22T14:23:45Z</dcterms:created>
  <dcterms:modified xsi:type="dcterms:W3CDTF">2026-01-09T22:07:17Z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0x010100DB1F95107F1E234D9789816CEE39185E</vt:lpwstr>
  </property>
  <property fmtid="{D5CDD505-2E9C-101B-9397-08002B2CF9AE}" pid="3" name="MSIP_Label_eab8bb95-e551-4a5d-89e1-f93a8e67be50_Enabled">
    <vt:lpwstr>true</vt:lpwstr>
  </property>
  <property fmtid="{D5CDD505-2E9C-101B-9397-08002B2CF9AE}" pid="4" name="MSIP_Label_eab8bb95-e551-4a5d-89e1-f93a8e67be50_SetDate">
    <vt:lpwstr>2025-09-02T08:36:39Z</vt:lpwstr>
  </property>
  <property fmtid="{D5CDD505-2E9C-101B-9397-08002B2CF9AE}" pid="5" name="MSIP_Label_eab8bb95-e551-4a5d-89e1-f93a8e67be50_Method">
    <vt:lpwstr>Privileged</vt:lpwstr>
  </property>
  <property fmtid="{D5CDD505-2E9C-101B-9397-08002B2CF9AE}" pid="6" name="MSIP_Label_eab8bb95-e551-4a5d-89e1-f93a8e67be50_Name">
    <vt:lpwstr>eab8bb95-e551-4a5d-89e1-f93a8e67be50</vt:lpwstr>
  </property>
  <property fmtid="{D5CDD505-2E9C-101B-9397-08002B2CF9AE}" pid="7" name="MSIP_Label_eab8bb95-e551-4a5d-89e1-f93a8e67be50_SiteId">
    <vt:lpwstr>6f0b9487-4fa8-42a8-aeb4-bf2e2c22d4e8</vt:lpwstr>
  </property>
  <property fmtid="{D5CDD505-2E9C-101B-9397-08002B2CF9AE}" pid="8" name="MSIP_Label_eab8bb95-e551-4a5d-89e1-f93a8e67be50_ActionId">
    <vt:lpwstr>777eee92-69bc-419a-ada8-cf2e6bc6327c</vt:lpwstr>
  </property>
  <property fmtid="{D5CDD505-2E9C-101B-9397-08002B2CF9AE}" pid="9" name="MSIP_Label_eab8bb95-e551-4a5d-89e1-f93a8e67be50_ContentBits">
    <vt:lpwstr>0</vt:lpwstr>
  </property>
  <property fmtid="{D5CDD505-2E9C-101B-9397-08002B2CF9AE}" pid="10" name="MSIP_Label_eab8bb95-e551-4a5d-89e1-f93a8e67be50_Tag">
    <vt:lpwstr>50, 0, 1, 1</vt:lpwstr>
  </property>
</Properties>
</file>